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69" r:id="rId2"/>
    <p:sldId id="317" r:id="rId3"/>
    <p:sldId id="296" r:id="rId4"/>
    <p:sldId id="258" r:id="rId5"/>
    <p:sldId id="282" r:id="rId6"/>
    <p:sldId id="291" r:id="rId7"/>
    <p:sldId id="279" r:id="rId8"/>
    <p:sldId id="293" r:id="rId9"/>
    <p:sldId id="318" r:id="rId10"/>
    <p:sldId id="315" r:id="rId11"/>
    <p:sldId id="297"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elena Valencia-Villa" initials="RVV" lastIdx="3" clrIdx="0">
    <p:extLst>
      <p:ext uri="{19B8F6BF-5375-455C-9EA6-DF929625EA0E}">
        <p15:presenceInfo xmlns:p15="http://schemas.microsoft.com/office/powerpoint/2012/main" userId="S::rvalencia@doctorshcp.com::91e44c84-e3a3-4f64-bd90-8030b452670b" providerId="AD"/>
      </p:ext>
    </p:extLst>
  </p:cmAuthor>
  <p:cmAuthor id="2" name="Ana Bermudez" initials="AB" lastIdx="3" clrIdx="1">
    <p:extLst>
      <p:ext uri="{19B8F6BF-5375-455C-9EA6-DF929625EA0E}">
        <p15:presenceInfo xmlns:p15="http://schemas.microsoft.com/office/powerpoint/2012/main" userId="S-1-5-21-1845603779-2436520474-1132735724-3700" providerId="AD"/>
      </p:ext>
    </p:extLst>
  </p:cmAuthor>
  <p:cmAuthor id="3" name="Maria Victoria Camero" initials="MVC" lastIdx="11" clrIdx="2">
    <p:extLst>
      <p:ext uri="{19B8F6BF-5375-455C-9EA6-DF929625EA0E}">
        <p15:presenceInfo xmlns:p15="http://schemas.microsoft.com/office/powerpoint/2012/main" userId="S-1-5-21-1845603779-2436520474-1132735724-3103" providerId="AD"/>
      </p:ext>
    </p:extLst>
  </p:cmAuthor>
  <p:cmAuthor id="4" name="Alexandra Padron" initials="AP" lastIdx="1" clrIdx="3">
    <p:extLst>
      <p:ext uri="{19B8F6BF-5375-455C-9EA6-DF929625EA0E}">
        <p15:presenceInfo xmlns:p15="http://schemas.microsoft.com/office/powerpoint/2012/main" userId="S-1-5-21-1845603779-2436520474-1132735724-2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8" autoAdjust="0"/>
    <p:restoredTop sz="94660"/>
  </p:normalViewPr>
  <p:slideViewPr>
    <p:cSldViewPr snapToGrid="0">
      <p:cViewPr varScale="1">
        <p:scale>
          <a:sx n="88" d="100"/>
          <a:sy n="88" d="100"/>
        </p:scale>
        <p:origin x="11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5-01-20T16:14:24.344" idx="1">
    <p:pos x="7680" y="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8DF0AD-4BEB-4008-AB44-22453F4A56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7AA051-7B8E-4A56-890E-A1191B502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F6D901-483D-46DF-BB24-63D55A5E59CD}" type="datetimeFigureOut">
              <a:rPr lang="en-US" smtClean="0"/>
              <a:t>1/20/2025</a:t>
            </a:fld>
            <a:endParaRPr lang="en-US"/>
          </a:p>
        </p:txBody>
      </p:sp>
      <p:sp>
        <p:nvSpPr>
          <p:cNvPr id="4" name="Footer Placeholder 3">
            <a:extLst>
              <a:ext uri="{FF2B5EF4-FFF2-40B4-BE49-F238E27FC236}">
                <a16:creationId xmlns:a16="http://schemas.microsoft.com/office/drawing/2014/main" id="{608C5E72-A6A3-4C8D-835C-35A99770E7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D16AD3-E9EF-4012-BD67-DD4E3EE4E7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AAAB14-5F63-49B2-9AE2-73119B7DDB4B}" type="slidenum">
              <a:rPr lang="en-US" smtClean="0"/>
              <a:t>‹#›</a:t>
            </a:fld>
            <a:endParaRPr lang="en-US"/>
          </a:p>
        </p:txBody>
      </p:sp>
    </p:spTree>
    <p:extLst>
      <p:ext uri="{BB962C8B-B14F-4D97-AF65-F5344CB8AC3E}">
        <p14:creationId xmlns:p14="http://schemas.microsoft.com/office/powerpoint/2010/main" val="11886588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88B8F-4A3C-4876-83EB-9E094E8773B3}"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88EAF-154A-4566-B6F0-889428B57FD8}" type="slidenum">
              <a:rPr lang="en-US" smtClean="0"/>
              <a:t>‹#›</a:t>
            </a:fld>
            <a:endParaRPr lang="en-US"/>
          </a:p>
        </p:txBody>
      </p:sp>
    </p:spTree>
    <p:extLst>
      <p:ext uri="{BB962C8B-B14F-4D97-AF65-F5344CB8AC3E}">
        <p14:creationId xmlns:p14="http://schemas.microsoft.com/office/powerpoint/2010/main" val="1999070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D89974-42DC-4A1D-811D-6391794BC836}"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649783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36A2B-E823-4FA3-A91A-D42268BBBC7C}" type="datetime1">
              <a:rPr lang="en-US" smtClean="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916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6A4AFE-DD73-426B-8617-4850AADF3011}"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632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75BD7C8-23BD-4F9B-99A6-925974EF39BC}"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258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44B-1BCE-4A23-A69F-9E9A9B0A3102}"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5966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B9D8AA-035C-4713-9142-2409037F12B3}" type="datetime1">
              <a:rPr lang="en-US" smtClean="0"/>
              <a:t>1/20/2025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002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CCFEF5-4FA9-4507-91DA-AD44AB8D82E9}" type="datetime1">
              <a:rPr lang="en-US" smtClean="0"/>
              <a:t>1/20/2025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272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EE9A2-D398-4571-960D-4844C4A32DA7}"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6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77B5D-09CF-4279-B878-ECFB5D61655F}"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861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24AF3F9-477E-4C0A-8338-23889AA683BB}"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265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428C3-48A2-4217-B8DE-0C8188161394}" type="datetime1">
              <a:rPr lang="en-US" smtClean="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131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351FA-AA96-4358-8500-9C9E83D62703}" type="datetime1">
              <a:rPr lang="en-US" smtClean="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488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A0C4C-F00D-41EB-995C-9EE558A89CEF}" type="datetime1">
              <a:rPr lang="en-US" smtClean="0"/>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558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C9959B9-E994-4C60-B533-13BD41C8DE5B}" type="datetime1">
              <a:rPr lang="en-US" smtClean="0"/>
              <a:t>1/20/2025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16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C6709F-D62E-4E30-B47C-61DBCE50E344}" type="datetime1">
              <a:rPr lang="en-US" smtClean="0"/>
              <a:t>1/20/2025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4631523"/>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431F34A-E4DF-4F32-AC73-51B165A6B171}" type="datetime1">
              <a:rPr lang="en-US" smtClean="0"/>
              <a:t>1/20/2025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9687201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7E144E-7666-4801-9029-A610C024B128}" type="datetime1">
              <a:rPr lang="en-US" smtClean="0"/>
              <a:t>1/20/2025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616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2A89D"/>
            </a:gs>
            <a:gs pos="74000">
              <a:schemeClr val="accent1">
                <a:lumMod val="45000"/>
                <a:lumOff val="55000"/>
              </a:schemeClr>
            </a:gs>
            <a:gs pos="7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FFD1630-D55E-4304-A42F-2BBF896520A0}" type="datetime1">
              <a:rPr lang="en-US" smtClean="0"/>
              <a:t>1/20/2025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325816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content/dam/Census/library/publications/2019/demo/p60-266.pdf"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hrsa.gov/about/organization/bureaus/ohe/health-literacy"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CQM4tMH_kXY"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doctorshcp.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public-health-gateway/php/about/social-determinants-of-health.html?CDC_AAref_Val=https://www.cdc.gov/publichealthgateway/sdoh/index.html"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 y="0"/>
            <a:ext cx="12180821" cy="6854605"/>
          </a:xfrm>
          <a:prstGeom prst="rect">
            <a:avLst/>
          </a:prstGeom>
        </p:spPr>
      </p:pic>
      <p:sp>
        <p:nvSpPr>
          <p:cNvPr id="6" name="Slide Number Placeholder 5">
            <a:extLst>
              <a:ext uri="{FF2B5EF4-FFF2-40B4-BE49-F238E27FC236}">
                <a16:creationId xmlns:a16="http://schemas.microsoft.com/office/drawing/2014/main" id="{F9B3B592-5394-4229-86D5-90A8C9DAF2FF}"/>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2052" name="Picture 4" descr="Redefining healthcare: Priority Health's aggressive approach to social ...">
            <a:extLst>
              <a:ext uri="{FF2B5EF4-FFF2-40B4-BE49-F238E27FC236}">
                <a16:creationId xmlns:a16="http://schemas.microsoft.com/office/drawing/2014/main" id="{AFA965CE-9D51-443E-B5E6-7A74FEF3A4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7174" y="498597"/>
            <a:ext cx="5338826" cy="530754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a:extLst>
              <a:ext uri="{FF2B5EF4-FFF2-40B4-BE49-F238E27FC236}">
                <a16:creationId xmlns:a16="http://schemas.microsoft.com/office/drawing/2014/main" id="{3A5A9054-48F7-4136-BE4B-2658D171E092}"/>
              </a:ext>
            </a:extLst>
          </p:cNvPr>
          <p:cNvSpPr txBox="1">
            <a:spLocks/>
          </p:cNvSpPr>
          <p:nvPr/>
        </p:nvSpPr>
        <p:spPr>
          <a:xfrm>
            <a:off x="6096000" y="1266825"/>
            <a:ext cx="6141709" cy="256222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4000" b="1" dirty="0">
                <a:solidFill>
                  <a:srgbClr val="FFFFFF"/>
                </a:solidFill>
              </a:rPr>
            </a:br>
            <a:br>
              <a:rPr lang="en-US" sz="4000" b="1" dirty="0">
                <a:solidFill>
                  <a:srgbClr val="FFFFFF"/>
                </a:solidFill>
              </a:rPr>
            </a:br>
            <a:r>
              <a:rPr lang="en-US" sz="4000" b="1" dirty="0">
                <a:solidFill>
                  <a:schemeClr val="bg2">
                    <a:lumMod val="75000"/>
                  </a:schemeClr>
                </a:solidFill>
              </a:rPr>
              <a:t>Provider Health Equity Training</a:t>
            </a:r>
            <a:endParaRPr lang="en-US" sz="4000" dirty="0">
              <a:solidFill>
                <a:schemeClr val="bg2">
                  <a:lumMod val="75000"/>
                </a:schemeClr>
              </a:solidFill>
            </a:endParaRPr>
          </a:p>
        </p:txBody>
      </p:sp>
      <p:sp>
        <p:nvSpPr>
          <p:cNvPr id="8" name="Rectangle 7">
            <a:extLst>
              <a:ext uri="{FF2B5EF4-FFF2-40B4-BE49-F238E27FC236}">
                <a16:creationId xmlns:a16="http://schemas.microsoft.com/office/drawing/2014/main" id="{61410E71-D768-4304-B369-2A4604C4C9F7}"/>
              </a:ext>
            </a:extLst>
          </p:cNvPr>
          <p:cNvSpPr/>
          <p:nvPr/>
        </p:nvSpPr>
        <p:spPr>
          <a:xfrm>
            <a:off x="7266280" y="330528"/>
            <a:ext cx="4291559" cy="369332"/>
          </a:xfrm>
          <a:prstGeom prst="rect">
            <a:avLst/>
          </a:prstGeom>
        </p:spPr>
        <p:txBody>
          <a:bodyPr wrap="none">
            <a:spAutoFit/>
          </a:bodyPr>
          <a:lstStyle/>
          <a:p>
            <a:pPr algn="ctr"/>
            <a:r>
              <a:rPr lang="en-US" dirty="0">
                <a:solidFill>
                  <a:schemeClr val="bg1"/>
                </a:solidFill>
              </a:rPr>
              <a:t>Doctors HealthCare Plans, Inc. - 2025</a:t>
            </a:r>
            <a:endParaRPr lang="en-US" dirty="0"/>
          </a:p>
        </p:txBody>
      </p:sp>
    </p:spTree>
    <p:extLst>
      <p:ext uri="{BB962C8B-B14F-4D97-AF65-F5344CB8AC3E}">
        <p14:creationId xmlns:p14="http://schemas.microsoft.com/office/powerpoint/2010/main" val="2673812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 y="0"/>
            <a:ext cx="12180821" cy="6854605"/>
          </a:xfrm>
          <a:prstGeom prst="rect">
            <a:avLst/>
          </a:prstGeom>
        </p:spPr>
      </p:pic>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a:xfrm>
            <a:off x="327178" y="-275540"/>
            <a:ext cx="11853643" cy="1366588"/>
          </a:xfrm>
        </p:spPr>
        <p:txBody>
          <a:bodyPr>
            <a:normAutofit/>
          </a:bodyPr>
          <a:lstStyle/>
          <a:p>
            <a:pPr algn="ctr"/>
            <a:br>
              <a:rPr lang="en-US" dirty="0">
                <a:solidFill>
                  <a:srgbClr val="12A89D"/>
                </a:solidFill>
              </a:rPr>
            </a:br>
            <a:r>
              <a:rPr lang="en-US" sz="3100" b="1" dirty="0">
                <a:solidFill>
                  <a:srgbClr val="12A89D"/>
                </a:solidFill>
              </a:rPr>
              <a:t>Social Determinates of Health (SDOH) -5 Domains</a:t>
            </a:r>
            <a:r>
              <a:rPr lang="en-US" sz="3100" b="1" dirty="0">
                <a:solidFill>
                  <a:srgbClr val="12A89D"/>
                </a:solidFill>
                <a:highlight>
                  <a:srgbClr val="FFFF00"/>
                </a:highlight>
              </a:rPr>
              <a:t> </a:t>
            </a:r>
          </a:p>
        </p:txBody>
      </p:sp>
      <p:sp>
        <p:nvSpPr>
          <p:cNvPr id="6" name="Content Placeholder 2">
            <a:extLst>
              <a:ext uri="{FF2B5EF4-FFF2-40B4-BE49-F238E27FC236}">
                <a16:creationId xmlns:a16="http://schemas.microsoft.com/office/drawing/2014/main" id="{C55F1310-604A-40AB-B4BA-0371389379A7}"/>
              </a:ext>
            </a:extLst>
          </p:cNvPr>
          <p:cNvSpPr txBox="1">
            <a:spLocks/>
          </p:cNvSpPr>
          <p:nvPr/>
        </p:nvSpPr>
        <p:spPr>
          <a:xfrm>
            <a:off x="5912428" y="1091048"/>
            <a:ext cx="6074372" cy="50129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endParaRPr lang="en-US"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AutoShape 2" descr="This link is external to health.gov.">
            <a:hlinkClick r:id="rId3"/>
            <a:extLst>
              <a:ext uri="{FF2B5EF4-FFF2-40B4-BE49-F238E27FC236}">
                <a16:creationId xmlns:a16="http://schemas.microsoft.com/office/drawing/2014/main" id="{35DEB978-7A51-4933-A010-7FCAFE8ACF76}"/>
              </a:ext>
            </a:extLst>
          </p:cNvPr>
          <p:cNvSpPr>
            <a:spLocks noChangeAspect="1" noChangeArrowheads="1"/>
          </p:cNvSpPr>
          <p:nvPr/>
        </p:nvSpPr>
        <p:spPr bwMode="auto">
          <a:xfrm>
            <a:off x="13816013" y="-90488"/>
            <a:ext cx="114300" cy="11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a:extLst>
              <a:ext uri="{FF2B5EF4-FFF2-40B4-BE49-F238E27FC236}">
                <a16:creationId xmlns:a16="http://schemas.microsoft.com/office/drawing/2014/main" id="{B463556D-38D9-461A-9FDC-668E0F6945B8}"/>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10" name="Content Placeholder 9">
            <a:extLst>
              <a:ext uri="{FF2B5EF4-FFF2-40B4-BE49-F238E27FC236}">
                <a16:creationId xmlns:a16="http://schemas.microsoft.com/office/drawing/2014/main" id="{036A39D8-F4ED-48E2-8722-986FBE516F1E}"/>
              </a:ext>
            </a:extLst>
          </p:cNvPr>
          <p:cNvSpPr>
            <a:spLocks noGrp="1"/>
          </p:cNvSpPr>
          <p:nvPr>
            <p:ph idx="1"/>
          </p:nvPr>
        </p:nvSpPr>
        <p:spPr>
          <a:xfrm>
            <a:off x="327178" y="1063417"/>
            <a:ext cx="11602225" cy="4880184"/>
          </a:xfrm>
        </p:spPr>
        <p:txBody>
          <a:bodyPr>
            <a:noAutofit/>
          </a:bodyPr>
          <a:lstStyle/>
          <a:p>
            <a:pPr marL="0" indent="0">
              <a:spcBef>
                <a:spcPts val="0"/>
              </a:spcBef>
              <a:buNone/>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1.  Economic Stability</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Challenges: Lack of steady employment and sufficient income impacts the ability to afford essentials like healthy food, healthcare, and housing, leading to health disparities.</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Interventions: Employment programs, career counseling, and support for basic needs (food, housing, healthcare) can reduce poverty and improve health.</a:t>
            </a:r>
          </a:p>
          <a:p>
            <a:pPr marL="0" indent="0">
              <a:spcBef>
                <a:spcPts val="0"/>
              </a:spcBef>
              <a:buNone/>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2.  Education Access and Quality</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Challenges: Children from low-income families, with disabilities, or facing discrimination often struggle academically, are less likely to graduate, and are more prone to health issues.</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Interventions: Supporting children in school and providing financial assistance for college can lead to long-term health benefits.</a:t>
            </a:r>
          </a:p>
          <a:p>
            <a:pPr marL="0" indent="0">
              <a:spcBef>
                <a:spcPts val="0"/>
              </a:spcBef>
              <a:buNone/>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3.  Health Care Access and Quality</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Challenges: Uninsured individuals often lack access to primary care and necessary health services, leading to untreated conditions and delayed care.</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Interventions: Increasing insurance coverage, improving access to healthcare providers, and enhancing digital health literacy can improve health outcomes.</a:t>
            </a:r>
          </a:p>
          <a:p>
            <a:pPr marL="0" indent="0">
              <a:spcBef>
                <a:spcPts val="0"/>
              </a:spcBef>
              <a:buNone/>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4.  Neighborhood and Built Environment</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Challenges: Living in unsafe neighborhoods with environmental risks contributes to health problems, particularly among racial/ethnic minorities and low-income populations.</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Interventions: Policy changes, adding sidewalks, and ensuring safe biking paths can enhance community health and safety.</a:t>
            </a:r>
          </a:p>
          <a:p>
            <a:pPr marL="0" indent="0">
              <a:spcBef>
                <a:spcPts val="0"/>
              </a:spcBef>
              <a:buNone/>
            </a:pP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5.  Social and Community Context</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Challenges: Relationships and interactions within one’s community can significantly impact health. Negative environments exacerbate health risks.</a:t>
            </a:r>
          </a:p>
          <a:p>
            <a:pPr lvl="1">
              <a:spcBef>
                <a:spcPts val="0"/>
              </a:spcBef>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Interventions: Providing social and community support can help mitigate these challenges and promote overall well-being.</a:t>
            </a:r>
          </a:p>
          <a:p>
            <a:pPr marL="0" indent="0">
              <a:spcBef>
                <a:spcPts val="0"/>
              </a:spcBef>
              <a:buNone/>
            </a:pPr>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244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p:txBody>
          <a:bodyPr>
            <a:normAutofit fontScale="90000"/>
          </a:bodyPr>
          <a:lstStyle/>
          <a:p>
            <a:pPr algn="ctr"/>
            <a:br>
              <a:rPr lang="en-US" dirty="0">
                <a:solidFill>
                  <a:srgbClr val="12A89D"/>
                </a:solidFill>
              </a:rPr>
            </a:br>
            <a:r>
              <a:rPr lang="en-US" sz="3100" b="1" dirty="0">
                <a:solidFill>
                  <a:srgbClr val="12A89D"/>
                </a:solidFill>
              </a:rPr>
              <a:t>Advanced Care Planning (ACP)</a:t>
            </a:r>
            <a:br>
              <a:rPr lang="en-US" sz="3100" b="1" dirty="0">
                <a:solidFill>
                  <a:srgbClr val="12A89D"/>
                </a:solidFill>
              </a:rPr>
            </a:br>
            <a:endParaRPr lang="en-US" sz="3100" b="1" dirty="0">
              <a:solidFill>
                <a:srgbClr val="12A89D"/>
              </a:solidFill>
            </a:endParaRPr>
          </a:p>
        </p:txBody>
      </p:sp>
      <p:sp>
        <p:nvSpPr>
          <p:cNvPr id="3" name="Content Placeholder 2">
            <a:extLst>
              <a:ext uri="{FF2B5EF4-FFF2-40B4-BE49-F238E27FC236}">
                <a16:creationId xmlns:a16="http://schemas.microsoft.com/office/drawing/2014/main" id="{C55F1310-604A-40AB-B4BA-0371389379A7}"/>
              </a:ext>
            </a:extLst>
          </p:cNvPr>
          <p:cNvSpPr>
            <a:spLocks noGrp="1"/>
          </p:cNvSpPr>
          <p:nvPr>
            <p:ph sz="half" idx="1"/>
          </p:nvPr>
        </p:nvSpPr>
        <p:spPr/>
        <p:txBody>
          <a:bodyPr>
            <a:normAutofit lnSpcReduction="10000"/>
          </a:bodyPr>
          <a:lstStyle/>
          <a:p>
            <a:pPr marL="457200" indent="-457200">
              <a:buAutoNum type="alphaUcPeriod"/>
            </a:pPr>
            <a:r>
              <a:rPr lang="en-US" b="1" dirty="0">
                <a:solidFill>
                  <a:schemeClr val="bg1"/>
                </a:solidFill>
                <a:latin typeface="Calibri" panose="020F0502020204030204" pitchFamily="34" charset="0"/>
                <a:cs typeface="Calibri" panose="020F0502020204030204" pitchFamily="34" charset="0"/>
              </a:rPr>
              <a:t>What is it?</a:t>
            </a:r>
          </a:p>
          <a:p>
            <a:pPr marL="857250" lvl="1" indent="-457200">
              <a:buFont typeface="Wingdings" panose="05000000000000000000" pitchFamily="2" charset="2"/>
              <a:buChar char="Ø"/>
            </a:pPr>
            <a:r>
              <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voluntary, face-to-face service (telehealth also counts), between a physician or other qualified health care professional (QHP) and a patient, family member, caregiver or surrogate to discuss the patient’s health care wishes if they become unable to make their own medical decisions.  </a:t>
            </a:r>
            <a:endParaRPr lang="en-US" sz="1600" dirty="0">
              <a:solidFill>
                <a:schemeClr val="bg1"/>
              </a:solidFill>
            </a:endParaRPr>
          </a:p>
          <a:p>
            <a:pPr marL="457200" lvl="0" indent="-457200">
              <a:buClr>
                <a:srgbClr val="1E5155">
                  <a:lumMod val="40000"/>
                  <a:lumOff val="60000"/>
                </a:srgbClr>
              </a:buClr>
              <a:buFont typeface="Wingdings 3" charset="2"/>
              <a:buAutoNum type="alphaUcPeriod"/>
            </a:pPr>
            <a:r>
              <a:rPr lang="en-US" b="1" dirty="0">
                <a:solidFill>
                  <a:prstClr val="black"/>
                </a:solidFill>
                <a:latin typeface="Calibri" panose="020F0502020204030204" pitchFamily="34" charset="0"/>
                <a:cs typeface="Calibri" panose="020F0502020204030204" pitchFamily="34" charset="0"/>
              </a:rPr>
              <a:t>Purpose</a:t>
            </a:r>
          </a:p>
          <a:p>
            <a:pPr marL="857250" lvl="1" indent="-457200">
              <a:buClr>
                <a:srgbClr val="1E5155">
                  <a:lumMod val="40000"/>
                  <a:lumOff val="60000"/>
                </a:srgbClr>
              </a:buClr>
              <a:buFont typeface="Wingdings" panose="05000000000000000000" pitchFamily="2" charset="2"/>
              <a:buChar char="Ø"/>
            </a:pPr>
            <a:r>
              <a:rPr lang="en-US" sz="1600" dirty="0">
                <a:solidFill>
                  <a:prstClr val="black"/>
                </a:solidFill>
                <a:latin typeface="Calibri" panose="020F0502020204030204" pitchFamily="34" charset="0"/>
                <a:cs typeface="Calibri" panose="020F0502020204030204" pitchFamily="34" charset="0"/>
              </a:rPr>
              <a:t>To help adults at any age or stage of health understand and share their personal values, life goals and preferences regarding future medical care.  It is not a single decision, it is a process that involves a variety of steps.  </a:t>
            </a:r>
          </a:p>
          <a:p>
            <a:pPr marL="400050" lvl="1"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96"/>
            <a:ext cx="12192000" cy="6860896"/>
          </a:xfrm>
          <a:prstGeom prst="rect">
            <a:avLst/>
          </a:prstGeom>
        </p:spPr>
      </p:pic>
      <p:sp>
        <p:nvSpPr>
          <p:cNvPr id="8" name="Content Placeholder 2">
            <a:extLst>
              <a:ext uri="{FF2B5EF4-FFF2-40B4-BE49-F238E27FC236}">
                <a16:creationId xmlns:a16="http://schemas.microsoft.com/office/drawing/2014/main" id="{C55F1310-604A-40AB-B4BA-0371389379A7}"/>
              </a:ext>
            </a:extLst>
          </p:cNvPr>
          <p:cNvSpPr txBox="1">
            <a:spLocks/>
          </p:cNvSpPr>
          <p:nvPr/>
        </p:nvSpPr>
        <p:spPr>
          <a:xfrm>
            <a:off x="2685011" y="1165367"/>
            <a:ext cx="8909342" cy="4496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00050" lvl="1" indent="0">
              <a:buFont typeface="Wingdings 3" charset="2"/>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34110C96-4175-48BE-82B0-51A3589470E6}"/>
              </a:ext>
            </a:extLst>
          </p:cNvPr>
          <p:cNvSpPr txBox="1">
            <a:spLocks/>
          </p:cNvSpPr>
          <p:nvPr/>
        </p:nvSpPr>
        <p:spPr>
          <a:xfrm>
            <a:off x="133157" y="-243718"/>
            <a:ext cx="1185364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dirty="0">
                <a:solidFill>
                  <a:srgbClr val="12A89D"/>
                </a:solidFill>
              </a:rPr>
            </a:br>
            <a:r>
              <a:rPr lang="en-US" sz="3300" b="1" dirty="0">
                <a:solidFill>
                  <a:srgbClr val="12A89D"/>
                </a:solidFill>
              </a:rPr>
              <a:t>Personal Health Literacy </a:t>
            </a:r>
          </a:p>
        </p:txBody>
      </p:sp>
      <p:sp>
        <p:nvSpPr>
          <p:cNvPr id="15" name="AutoShape 16" descr="Artificial Nutrition and Hydration (Diary of a Paris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518F6E2-6A12-42BC-A763-3F7CA40954AD}"/>
              </a:ext>
            </a:extLst>
          </p:cNvPr>
          <p:cNvSpPr/>
          <p:nvPr/>
        </p:nvSpPr>
        <p:spPr>
          <a:xfrm>
            <a:off x="941260" y="1019343"/>
            <a:ext cx="5449293" cy="4431983"/>
          </a:xfrm>
          <a:prstGeom prst="rect">
            <a:avLst/>
          </a:prstGeom>
          <a:ln w="19050">
            <a:solidFill>
              <a:schemeClr val="accent4"/>
            </a:solidFill>
          </a:ln>
        </p:spPr>
        <p:txBody>
          <a:bodyPr wrap="square">
            <a:spAutoFit/>
          </a:bodyPr>
          <a:lstStyle/>
          <a:p>
            <a:pPr lvl="0"/>
            <a:r>
              <a:rPr lang="en-US" b="1" dirty="0">
                <a:solidFill>
                  <a:prstClr val="black"/>
                </a:solidFill>
                <a:latin typeface="Calibri" panose="020F0502020204030204"/>
              </a:rPr>
              <a:t>Personal health literacy </a:t>
            </a:r>
            <a:r>
              <a:rPr lang="en-US" dirty="0">
                <a:solidFill>
                  <a:prstClr val="black"/>
                </a:solidFill>
                <a:latin typeface="Calibri" panose="020F0502020204030204"/>
              </a:rPr>
              <a:t>is the ability to use a variety of skills to access and understand health information and services in order to improve and maintain health.  These skills include:</a:t>
            </a:r>
          </a:p>
          <a:p>
            <a:pPr marL="1257300" lvl="2" indent="-342900">
              <a:buFont typeface="Wingdings" panose="05000000000000000000" pitchFamily="2" charset="2"/>
              <a:buChar char="§"/>
            </a:pPr>
            <a:r>
              <a:rPr lang="en-US" dirty="0">
                <a:solidFill>
                  <a:prstClr val="black"/>
                </a:solidFill>
                <a:latin typeface="Calibri" panose="020F0502020204030204"/>
              </a:rPr>
              <a:t>Reading &amp; writing</a:t>
            </a:r>
          </a:p>
          <a:p>
            <a:pPr marL="1257300" lvl="2" indent="-342900">
              <a:buFont typeface="Wingdings" panose="05000000000000000000" pitchFamily="2" charset="2"/>
              <a:buChar char="§"/>
            </a:pPr>
            <a:r>
              <a:rPr lang="en-US" dirty="0">
                <a:solidFill>
                  <a:prstClr val="black"/>
                </a:solidFill>
                <a:latin typeface="Calibri" panose="020F0502020204030204"/>
              </a:rPr>
              <a:t>Calculating numbers</a:t>
            </a:r>
          </a:p>
          <a:p>
            <a:pPr marL="1257300" lvl="2" indent="-342900">
              <a:buFont typeface="Wingdings" panose="05000000000000000000" pitchFamily="2" charset="2"/>
              <a:buChar char="§"/>
            </a:pPr>
            <a:r>
              <a:rPr lang="en-US" dirty="0">
                <a:solidFill>
                  <a:prstClr val="black"/>
                </a:solidFill>
                <a:latin typeface="Calibri" panose="020F0502020204030204"/>
              </a:rPr>
              <a:t>Communicating with health care professionals</a:t>
            </a:r>
          </a:p>
          <a:p>
            <a:pPr marL="1257300" lvl="2" indent="-342900">
              <a:buFont typeface="Wingdings" panose="05000000000000000000" pitchFamily="2" charset="2"/>
              <a:buChar char="§"/>
            </a:pPr>
            <a:r>
              <a:rPr lang="en-US" dirty="0">
                <a:solidFill>
                  <a:prstClr val="black"/>
                </a:solidFill>
                <a:latin typeface="Calibri" panose="020F0502020204030204"/>
              </a:rPr>
              <a:t>Using health technology</a:t>
            </a:r>
          </a:p>
          <a:p>
            <a:pPr marL="1257300" lvl="2" indent="-342900">
              <a:buFont typeface="Wingdings" panose="05000000000000000000" pitchFamily="2" charset="2"/>
              <a:buChar char="§"/>
            </a:pPr>
            <a:r>
              <a:rPr lang="en-US" dirty="0">
                <a:solidFill>
                  <a:prstClr val="black"/>
                </a:solidFill>
                <a:latin typeface="Calibri" panose="020F0502020204030204"/>
              </a:rPr>
              <a:t>Listening, speaking &amp; critical analysis</a:t>
            </a:r>
          </a:p>
          <a:p>
            <a:pPr marL="1257300" lvl="2" indent="-342900">
              <a:buFont typeface="Wingdings" panose="05000000000000000000" pitchFamily="2" charset="2"/>
              <a:buChar char="§"/>
            </a:pPr>
            <a:r>
              <a:rPr lang="en-US" dirty="0">
                <a:solidFill>
                  <a:prstClr val="black"/>
                </a:solidFill>
                <a:latin typeface="Calibri" panose="020F0502020204030204"/>
              </a:rPr>
              <a:t>Decision-making skills</a:t>
            </a:r>
          </a:p>
          <a:p>
            <a:pPr lvl="0"/>
            <a:endParaRPr lang="en-US" dirty="0">
              <a:solidFill>
                <a:prstClr val="black"/>
              </a:solidFill>
              <a:latin typeface="Calibri" panose="020F0502020204030204"/>
            </a:endParaRPr>
          </a:p>
          <a:p>
            <a:pPr lvl="0"/>
            <a:r>
              <a:rPr lang="en-US" b="1" dirty="0">
                <a:solidFill>
                  <a:prstClr val="black"/>
                </a:solidFill>
                <a:latin typeface="Calibri" panose="020F0502020204030204"/>
              </a:rPr>
              <a:t>The ultimate goal for DHCP members is to</a:t>
            </a:r>
            <a:r>
              <a:rPr lang="en-US" dirty="0">
                <a:solidFill>
                  <a:prstClr val="black"/>
                </a:solidFill>
                <a:latin typeface="Calibri" panose="020F0502020204030204"/>
              </a:rPr>
              <a:t>:</a:t>
            </a:r>
          </a:p>
          <a:p>
            <a:pPr marL="342900" lvl="0" indent="-342900">
              <a:buFont typeface="Arial" panose="020B0604020202020204" pitchFamily="34" charset="0"/>
              <a:buChar char="•"/>
            </a:pPr>
            <a:r>
              <a:rPr lang="en-US" sz="1600" dirty="0">
                <a:solidFill>
                  <a:prstClr val="black"/>
                </a:solidFill>
                <a:latin typeface="Calibri" panose="020F0502020204030204"/>
              </a:rPr>
              <a:t>Apply the health information rather than just understand it.</a:t>
            </a:r>
          </a:p>
          <a:p>
            <a:pPr marL="342900" lvl="0" indent="-342900">
              <a:buFont typeface="Arial" panose="020B0604020202020204" pitchFamily="34" charset="0"/>
              <a:buChar char="•"/>
            </a:pPr>
            <a:r>
              <a:rPr lang="en-US" sz="1600" dirty="0">
                <a:solidFill>
                  <a:prstClr val="black"/>
                </a:solidFill>
                <a:latin typeface="Calibri" panose="020F0502020204030204"/>
              </a:rPr>
              <a:t>Make “well-informed” decisions rather than “appropriate” ones.</a:t>
            </a:r>
          </a:p>
        </p:txBody>
      </p:sp>
      <p:sp>
        <p:nvSpPr>
          <p:cNvPr id="10" name="Slide Number Placeholder 9">
            <a:extLst>
              <a:ext uri="{FF2B5EF4-FFF2-40B4-BE49-F238E27FC236}">
                <a16:creationId xmlns:a16="http://schemas.microsoft.com/office/drawing/2014/main" id="{ED5CA3B9-D97C-4055-B777-755C97B02195}"/>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6" name="TextBox 5">
            <a:extLst>
              <a:ext uri="{FF2B5EF4-FFF2-40B4-BE49-F238E27FC236}">
                <a16:creationId xmlns:a16="http://schemas.microsoft.com/office/drawing/2014/main" id="{E4A74851-4E3A-47CE-8EB2-36C28BE544E5}"/>
              </a:ext>
            </a:extLst>
          </p:cNvPr>
          <p:cNvSpPr txBox="1"/>
          <p:nvPr/>
        </p:nvSpPr>
        <p:spPr>
          <a:xfrm>
            <a:off x="6685702" y="1452206"/>
            <a:ext cx="4755271" cy="3570208"/>
          </a:xfrm>
          <a:prstGeom prst="rect">
            <a:avLst/>
          </a:prstGeom>
          <a:noFill/>
          <a:ln w="19050">
            <a:solidFill>
              <a:schemeClr val="accent4">
                <a:lumMod val="60000"/>
                <a:lumOff val="40000"/>
              </a:schemeClr>
            </a:solidFill>
          </a:ln>
        </p:spPr>
        <p:txBody>
          <a:bodyPr wrap="square" rtlCol="0">
            <a:sp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Research has shown that health literacy can: </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Increase the use of preventive health care</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Lower unneeded emergency room visits</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Lower preventable stays in the hospital and readmissions</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Lower dosing errors</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Help patients better manage their chronic conditions such as diabetes, high cholesterol, hypertension, and HIV/AIDS</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Improve health outcomes</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Enhance all six aims of quality improvement: safe, effective, patient-centered, timely, efficient, and equitable </a:t>
            </a:r>
          </a:p>
          <a:p>
            <a:pPr marL="742950" lvl="1" indent="-285750">
              <a:buFont typeface="Wingdings" panose="05000000000000000000" pitchFamily="2" charset="2"/>
              <a:buChar char="§"/>
            </a:pP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Increase patient satisfaction</a:t>
            </a:r>
            <a:endParaRPr lang="en-US" sz="1600" dirty="0"/>
          </a:p>
        </p:txBody>
      </p:sp>
    </p:spTree>
    <p:extLst>
      <p:ext uri="{BB962C8B-B14F-4D97-AF65-F5344CB8AC3E}">
        <p14:creationId xmlns:p14="http://schemas.microsoft.com/office/powerpoint/2010/main" val="34642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p:txBody>
          <a:bodyPr>
            <a:normAutofit fontScale="90000"/>
          </a:bodyPr>
          <a:lstStyle/>
          <a:p>
            <a:pPr algn="ctr"/>
            <a:br>
              <a:rPr lang="en-US" dirty="0">
                <a:solidFill>
                  <a:srgbClr val="12A89D"/>
                </a:solidFill>
              </a:rPr>
            </a:br>
            <a:r>
              <a:rPr lang="en-US" sz="3100" b="1" dirty="0">
                <a:solidFill>
                  <a:srgbClr val="12A89D"/>
                </a:solidFill>
              </a:rPr>
              <a:t>Advanced Care Planning (ACP)</a:t>
            </a:r>
            <a:br>
              <a:rPr lang="en-US" sz="3100" b="1" dirty="0">
                <a:solidFill>
                  <a:srgbClr val="12A89D"/>
                </a:solidFill>
              </a:rPr>
            </a:br>
            <a:endParaRPr lang="en-US" sz="3100" b="1" dirty="0">
              <a:solidFill>
                <a:srgbClr val="12A89D"/>
              </a:solidFill>
            </a:endParaRPr>
          </a:p>
        </p:txBody>
      </p:sp>
      <p:sp>
        <p:nvSpPr>
          <p:cNvPr id="3" name="Content Placeholder 2">
            <a:extLst>
              <a:ext uri="{FF2B5EF4-FFF2-40B4-BE49-F238E27FC236}">
                <a16:creationId xmlns:a16="http://schemas.microsoft.com/office/drawing/2014/main" id="{C55F1310-604A-40AB-B4BA-0371389379A7}"/>
              </a:ext>
            </a:extLst>
          </p:cNvPr>
          <p:cNvSpPr>
            <a:spLocks noGrp="1"/>
          </p:cNvSpPr>
          <p:nvPr>
            <p:ph sz="half" idx="1"/>
          </p:nvPr>
        </p:nvSpPr>
        <p:spPr/>
        <p:txBody>
          <a:bodyPr>
            <a:normAutofit lnSpcReduction="10000"/>
          </a:bodyPr>
          <a:lstStyle/>
          <a:p>
            <a:pPr marL="457200" indent="-457200">
              <a:buAutoNum type="alphaUcPeriod"/>
            </a:pPr>
            <a:r>
              <a:rPr lang="en-US" b="1" dirty="0">
                <a:solidFill>
                  <a:schemeClr val="bg1"/>
                </a:solidFill>
                <a:latin typeface="Calibri" panose="020F0502020204030204" pitchFamily="34" charset="0"/>
                <a:cs typeface="Calibri" panose="020F0502020204030204" pitchFamily="34" charset="0"/>
              </a:rPr>
              <a:t>What is it?</a:t>
            </a:r>
          </a:p>
          <a:p>
            <a:pPr marL="857250" lvl="1" indent="-457200">
              <a:buFont typeface="Wingdings" panose="05000000000000000000" pitchFamily="2" charset="2"/>
              <a:buChar char="Ø"/>
            </a:pPr>
            <a:r>
              <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voluntary, face-to-face service (telehealth also counts), between a physician or other qualified health care professional (QHP) and a patient, family member, caregiver or surrogate to discuss the patient’s health care wishes if they become unable to make their own medical decisions.  </a:t>
            </a:r>
            <a:endParaRPr lang="en-US" sz="1600" dirty="0">
              <a:solidFill>
                <a:schemeClr val="bg1"/>
              </a:solidFill>
            </a:endParaRPr>
          </a:p>
          <a:p>
            <a:pPr marL="457200" lvl="0" indent="-457200">
              <a:buClr>
                <a:srgbClr val="1E5155">
                  <a:lumMod val="40000"/>
                  <a:lumOff val="60000"/>
                </a:srgbClr>
              </a:buClr>
              <a:buFont typeface="Wingdings 3" charset="2"/>
              <a:buAutoNum type="alphaUcPeriod"/>
            </a:pPr>
            <a:r>
              <a:rPr lang="en-US" b="1" dirty="0">
                <a:solidFill>
                  <a:prstClr val="black"/>
                </a:solidFill>
                <a:latin typeface="Calibri" panose="020F0502020204030204" pitchFamily="34" charset="0"/>
                <a:cs typeface="Calibri" panose="020F0502020204030204" pitchFamily="34" charset="0"/>
              </a:rPr>
              <a:t>Purpose</a:t>
            </a:r>
          </a:p>
          <a:p>
            <a:pPr marL="857250" lvl="1" indent="-457200">
              <a:buClr>
                <a:srgbClr val="1E5155">
                  <a:lumMod val="40000"/>
                  <a:lumOff val="60000"/>
                </a:srgbClr>
              </a:buClr>
              <a:buFont typeface="Wingdings" panose="05000000000000000000" pitchFamily="2" charset="2"/>
              <a:buChar char="Ø"/>
            </a:pPr>
            <a:r>
              <a:rPr lang="en-US" sz="1600" dirty="0">
                <a:solidFill>
                  <a:prstClr val="black"/>
                </a:solidFill>
                <a:latin typeface="Calibri" panose="020F0502020204030204" pitchFamily="34" charset="0"/>
                <a:cs typeface="Calibri" panose="020F0502020204030204" pitchFamily="34" charset="0"/>
              </a:rPr>
              <a:t>To help adults at any age or stage of health understand and share their personal values, life goals and preferences regarding future medical care.  It is not a single decision, it is a process that involves a variety of steps.  </a:t>
            </a:r>
          </a:p>
          <a:p>
            <a:pPr marL="400050" lvl="1"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896"/>
          </a:xfrm>
          <a:prstGeom prst="rect">
            <a:avLst/>
          </a:prstGeom>
        </p:spPr>
      </p:pic>
      <p:sp>
        <p:nvSpPr>
          <p:cNvPr id="8" name="Content Placeholder 2">
            <a:extLst>
              <a:ext uri="{FF2B5EF4-FFF2-40B4-BE49-F238E27FC236}">
                <a16:creationId xmlns:a16="http://schemas.microsoft.com/office/drawing/2014/main" id="{C55F1310-604A-40AB-B4BA-0371389379A7}"/>
              </a:ext>
            </a:extLst>
          </p:cNvPr>
          <p:cNvSpPr txBox="1">
            <a:spLocks/>
          </p:cNvSpPr>
          <p:nvPr/>
        </p:nvSpPr>
        <p:spPr>
          <a:xfrm>
            <a:off x="2685011" y="1165367"/>
            <a:ext cx="8909342" cy="4496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00050" lvl="1" indent="0">
              <a:buFont typeface="Wingdings 3" charset="2"/>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34110C96-4175-48BE-82B0-51A3589470E6}"/>
              </a:ext>
            </a:extLst>
          </p:cNvPr>
          <p:cNvSpPr txBox="1">
            <a:spLocks/>
          </p:cNvSpPr>
          <p:nvPr/>
        </p:nvSpPr>
        <p:spPr>
          <a:xfrm>
            <a:off x="133157" y="43066"/>
            <a:ext cx="1185364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300" b="1" dirty="0">
                <a:solidFill>
                  <a:srgbClr val="12A89D"/>
                </a:solidFill>
              </a:rPr>
              <a:t>Organizational Literacy</a:t>
            </a:r>
          </a:p>
          <a:p>
            <a:pPr algn="ctr"/>
            <a:r>
              <a:rPr lang="en-US" sz="3300" b="1" dirty="0">
                <a:solidFill>
                  <a:srgbClr val="12A89D"/>
                </a:solidFill>
              </a:rPr>
              <a:t>How Providers Can Help</a:t>
            </a:r>
          </a:p>
        </p:txBody>
      </p:sp>
      <p:sp>
        <p:nvSpPr>
          <p:cNvPr id="15" name="AutoShape 16" descr="Artificial Nutrition and Hydration (Diary of a Paris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518F6E2-6A12-42BC-A763-3F7CA40954AD}"/>
              </a:ext>
            </a:extLst>
          </p:cNvPr>
          <p:cNvSpPr/>
          <p:nvPr/>
        </p:nvSpPr>
        <p:spPr>
          <a:xfrm>
            <a:off x="1192428" y="1385024"/>
            <a:ext cx="9579212" cy="4534575"/>
          </a:xfrm>
          <a:prstGeom prst="rect">
            <a:avLst/>
          </a:prstGeom>
        </p:spPr>
        <p:txBody>
          <a:bodyPr wrap="square">
            <a:spAutoFit/>
          </a:bodyPr>
          <a:lstStyle/>
          <a:p>
            <a:pPr>
              <a:spcBef>
                <a:spcPts val="1000"/>
              </a:spcBef>
            </a:pPr>
            <a:r>
              <a:rPr lang="en-US" b="1" dirty="0">
                <a:solidFill>
                  <a:prstClr val="black"/>
                </a:solidFill>
                <a:latin typeface="Calibri" panose="020F0502020204030204"/>
              </a:rPr>
              <a:t>Organizational health literacy </a:t>
            </a:r>
            <a:r>
              <a:rPr lang="en-US" dirty="0">
                <a:solidFill>
                  <a:prstClr val="black"/>
                </a:solidFill>
                <a:latin typeface="Calibri" panose="020F0502020204030204"/>
              </a:rPr>
              <a:t>is the degree to which organizations equitably enable individuals to find, understand, and use information and services to inform health-related decisions and actions for themselves and others.</a:t>
            </a:r>
          </a:p>
          <a:p>
            <a:pPr lvl="0">
              <a:spcBef>
                <a:spcPts val="1000"/>
              </a:spcBef>
            </a:pPr>
            <a:r>
              <a:rPr lang="en-US" b="1" dirty="0">
                <a:solidFill>
                  <a:prstClr val="black"/>
                </a:solidFill>
                <a:latin typeface="Calibri" panose="020F0502020204030204" pitchFamily="34" charset="0"/>
                <a:cs typeface="Calibri" panose="020F0502020204030204" pitchFamily="34" charset="0"/>
              </a:rPr>
              <a:t>How Providers can help:</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Incorporate SDOH questions into health assessments and refer DHCP members, with identified gaps, to DCHP Social Services Department for assistance. </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Document SDOH Gaps in member encounters utilizing appropriate ICD-10 Z codes.</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Inform members about your office telemedicine policy, assuring members are aware of the accessibility of telehealth services and are provided instructions for accessing telehealth services when needed. </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Assure that all staff provide medical care in a manner that considers the member’s race/ethnicity, language and cultural preferences which may impact/influence their health care outcomes.</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Ensure office staff have access to and undergoes cultural sensitivity training and development.  </a:t>
            </a:r>
            <a:endParaRPr lang="en-US" sz="1400" dirty="0">
              <a:solidFill>
                <a:prstClr val="black"/>
              </a:solidFill>
              <a:latin typeface="Calibri" panose="020F0502020204030204"/>
            </a:endParaRPr>
          </a:p>
          <a:p>
            <a:pPr marL="628650" lvl="1" indent="-171450">
              <a:buFont typeface="Wingdings" panose="05000000000000000000" pitchFamily="2" charset="2"/>
              <a:buChar char="§"/>
            </a:pPr>
            <a:r>
              <a:rPr lang="en-US" sz="1400" dirty="0">
                <a:solidFill>
                  <a:prstClr val="black"/>
                </a:solidFill>
                <a:latin typeface="Calibri" panose="020F0502020204030204"/>
              </a:rPr>
              <a:t>Offer assistance with completing forms.</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When developing treatment plans, consider the member’s race, country of origin, native language, religion, mental and physical abilities, cultural beliefs, age, gender, sexual orientation and other characteristics that may impact/influence a member’s perspective on healthcare and treatment options. </a:t>
            </a:r>
          </a:p>
          <a:p>
            <a:pPr marL="628650" lvl="1" indent="-171450">
              <a:buFont typeface="Wingdings" panose="05000000000000000000" pitchFamily="2" charset="2"/>
              <a:buChar char="§"/>
            </a:pPr>
            <a:r>
              <a:rPr lang="en-US" sz="1400" dirty="0">
                <a:solidFill>
                  <a:schemeClr val="bg1"/>
                </a:solidFill>
                <a:latin typeface="Calibri" panose="020F0502020204030204" pitchFamily="34" charset="0"/>
                <a:cs typeface="Calibri" panose="020F0502020204030204" pitchFamily="34" charset="0"/>
              </a:rPr>
              <a:t>Post materials in English, Spanish and other prevalent languages to accommodate the members linguistic preference. </a:t>
            </a:r>
          </a:p>
          <a:p>
            <a:endParaRPr lang="en-US" sz="1000" dirty="0">
              <a:solidFill>
                <a:prstClr val="black"/>
              </a:solidFill>
              <a:latin typeface="Calibri" panose="020F0502020204030204"/>
            </a:endParaRPr>
          </a:p>
          <a:p>
            <a:pPr lvl="0">
              <a:spcBef>
                <a:spcPts val="1000"/>
              </a:spcBef>
            </a:pPr>
            <a:r>
              <a:rPr lang="en-US" sz="800" dirty="0">
                <a:solidFill>
                  <a:prstClr val="black"/>
                </a:solidFill>
                <a:latin typeface="Calibri" panose="020F0502020204030204"/>
                <a:hlinkClick r:id="rId3"/>
              </a:rPr>
              <a:t>https://www.hrsa.gov/about/organization/bureaus/ohe/health-literacy</a:t>
            </a:r>
            <a:endParaRPr lang="en-US" sz="800" dirty="0">
              <a:solidFill>
                <a:prstClr val="black"/>
              </a:solidFill>
              <a:latin typeface="Calibri" panose="020F0502020204030204"/>
            </a:endParaRPr>
          </a:p>
        </p:txBody>
      </p:sp>
      <p:sp>
        <p:nvSpPr>
          <p:cNvPr id="10" name="Slide Number Placeholder 9">
            <a:extLst>
              <a:ext uri="{FF2B5EF4-FFF2-40B4-BE49-F238E27FC236}">
                <a16:creationId xmlns:a16="http://schemas.microsoft.com/office/drawing/2014/main" id="{D0BC6F6D-A92F-4341-B2C0-9906548524AD}"/>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7709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 y="3395"/>
            <a:ext cx="12180821" cy="6854605"/>
          </a:xfrm>
          <a:prstGeom prst="rect">
            <a:avLst/>
          </a:prstGeom>
        </p:spPr>
      </p:pic>
      <p:sp>
        <p:nvSpPr>
          <p:cNvPr id="3" name="Content Placeholder 2">
            <a:extLst>
              <a:ext uri="{FF2B5EF4-FFF2-40B4-BE49-F238E27FC236}">
                <a16:creationId xmlns:a16="http://schemas.microsoft.com/office/drawing/2014/main" id="{C55F1310-604A-40AB-B4BA-0371389379A7}"/>
              </a:ext>
            </a:extLst>
          </p:cNvPr>
          <p:cNvSpPr>
            <a:spLocks noGrp="1"/>
          </p:cNvSpPr>
          <p:nvPr>
            <p:ph idx="1"/>
          </p:nvPr>
        </p:nvSpPr>
        <p:spPr>
          <a:xfrm>
            <a:off x="517777" y="1197376"/>
            <a:ext cx="11029240" cy="4631512"/>
          </a:xfrm>
        </p:spPr>
        <p:txBody>
          <a:bodyPr>
            <a:normAutofit fontScale="92500" lnSpcReduction="10000"/>
          </a:bodyPr>
          <a:lstStyle/>
          <a:p>
            <a:pPr marL="0" lvl="0" indent="0" defTabSz="914400">
              <a:lnSpc>
                <a:spcPct val="110000"/>
              </a:lnSpc>
              <a:spcBef>
                <a:spcPts val="0"/>
              </a:spcBef>
              <a:buClrTx/>
              <a:buSzTx/>
              <a:buNone/>
            </a:pPr>
            <a:r>
              <a:rPr lang="en-US" sz="2800" dirty="0">
                <a:solidFill>
                  <a:prstClr val="black"/>
                </a:solidFill>
                <a:latin typeface="Calibri" panose="020F0502020204030204"/>
                <a:ea typeface="+mn-ea"/>
                <a:cs typeface="+mn-cs"/>
              </a:rPr>
              <a:t>The purpose of this training is to share key elements of Doctor’s HealthCare Plans, Inc. (DHCP) Health Equity Plan (HEP) and how they contribute to our ongoing growth by fostering a community rooted in Diversity, Equity, and Inclusion.</a:t>
            </a:r>
          </a:p>
          <a:p>
            <a:pPr marL="0" lvl="0" indent="0" defTabSz="914400">
              <a:lnSpc>
                <a:spcPct val="110000"/>
              </a:lnSpc>
              <a:spcBef>
                <a:spcPts val="0"/>
              </a:spcBef>
              <a:buClrTx/>
              <a:buSzTx/>
              <a:buNone/>
            </a:pPr>
            <a:endParaRPr lang="en-US" sz="2800" dirty="0">
              <a:solidFill>
                <a:schemeClr val="bg1"/>
              </a:solidFill>
              <a:latin typeface="Calibri" panose="020F0502020204030204"/>
              <a:ea typeface="+mn-ea"/>
              <a:cs typeface="+mn-cs"/>
            </a:endParaRPr>
          </a:p>
          <a:p>
            <a:pPr marL="0" lvl="0" indent="0" defTabSz="914400">
              <a:lnSpc>
                <a:spcPct val="110000"/>
              </a:lnSpc>
              <a:spcBef>
                <a:spcPts val="0"/>
              </a:spcBef>
              <a:buClrTx/>
              <a:buSzTx/>
              <a:buNone/>
            </a:pPr>
            <a:r>
              <a:rPr lang="en-US" sz="2600" dirty="0">
                <a:solidFill>
                  <a:schemeClr val="bg1"/>
                </a:solidFill>
                <a:latin typeface="Calibri" panose="020F0502020204030204"/>
                <a:ea typeface="+mn-ea"/>
                <a:cs typeface="+mn-cs"/>
              </a:rPr>
              <a:t>By the end of this training, you will understand:</a:t>
            </a:r>
          </a:p>
          <a:p>
            <a:pPr lvl="1" defTabSz="914400">
              <a:lnSpc>
                <a:spcPct val="110000"/>
              </a:lnSpc>
              <a:spcBef>
                <a:spcPts val="0"/>
              </a:spcBef>
              <a:buClrTx/>
              <a:buSzTx/>
              <a:buFont typeface="Wingdings" panose="05000000000000000000" pitchFamily="2" charset="2"/>
              <a:buChar char="q"/>
            </a:pPr>
            <a:r>
              <a:rPr lang="en-US" sz="2400" dirty="0">
                <a:solidFill>
                  <a:schemeClr val="bg1"/>
                </a:solidFill>
                <a:latin typeface="Calibri" panose="020F0502020204030204"/>
                <a:ea typeface="+mn-ea"/>
                <a:cs typeface="+mn-cs"/>
              </a:rPr>
              <a:t>The definitions of Health Equity, Health Inequity, and Health Disparity, and how these concepts influence individuals and their well-being.</a:t>
            </a:r>
          </a:p>
          <a:p>
            <a:pPr lvl="1" defTabSz="914400">
              <a:lnSpc>
                <a:spcPct val="110000"/>
              </a:lnSpc>
              <a:spcBef>
                <a:spcPts val="0"/>
              </a:spcBef>
              <a:buClrTx/>
              <a:buSzTx/>
              <a:buFont typeface="Wingdings" panose="05000000000000000000" pitchFamily="2" charset="2"/>
              <a:buChar char="q"/>
            </a:pPr>
            <a:r>
              <a:rPr lang="en-US" sz="2400" dirty="0">
                <a:solidFill>
                  <a:schemeClr val="bg1"/>
                </a:solidFill>
                <a:latin typeface="Calibri" panose="020F0502020204030204"/>
                <a:ea typeface="+mn-ea"/>
                <a:cs typeface="+mn-cs"/>
              </a:rPr>
              <a:t>The impact of Social Determinants of Health (SDOH) on the health of individuals and our community.</a:t>
            </a:r>
          </a:p>
          <a:p>
            <a:pPr lvl="1" defTabSz="914400">
              <a:lnSpc>
                <a:spcPct val="110000"/>
              </a:lnSpc>
              <a:spcBef>
                <a:spcPts val="0"/>
              </a:spcBef>
              <a:buClrTx/>
              <a:buSzTx/>
              <a:buFont typeface="Wingdings" panose="05000000000000000000" pitchFamily="2" charset="2"/>
              <a:buChar char="q"/>
            </a:pPr>
            <a:r>
              <a:rPr lang="en-US" sz="2400" dirty="0">
                <a:solidFill>
                  <a:schemeClr val="bg1"/>
                </a:solidFill>
                <a:latin typeface="Calibri" panose="020F0502020204030204"/>
                <a:ea typeface="+mn-ea"/>
                <a:cs typeface="+mn-cs"/>
              </a:rPr>
              <a:t>The actions DHCP is taking to identify, mitigate, and address potential health disparities and inequalities.</a:t>
            </a:r>
          </a:p>
        </p:txBody>
      </p:sp>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a:xfrm>
            <a:off x="0" y="310257"/>
            <a:ext cx="11853643" cy="872591"/>
          </a:xfrm>
        </p:spPr>
        <p:txBody>
          <a:bodyPr>
            <a:normAutofit/>
          </a:bodyPr>
          <a:lstStyle/>
          <a:p>
            <a:pPr algn="ctr"/>
            <a:r>
              <a:rPr lang="en-US" sz="4800" b="1" dirty="0">
                <a:solidFill>
                  <a:srgbClr val="12A89D"/>
                </a:solidFill>
                <a:ea typeface="Verdana" panose="020B0604030504040204" pitchFamily="34" charset="0"/>
              </a:rPr>
              <a:t>Purpose</a:t>
            </a:r>
            <a:r>
              <a:rPr lang="en-US" sz="4800" dirty="0">
                <a:solidFill>
                  <a:srgbClr val="12A89D"/>
                </a:solidFill>
              </a:rPr>
              <a:t> </a:t>
            </a:r>
            <a:endParaRPr lang="en-US" sz="4800" b="1" dirty="0">
              <a:solidFill>
                <a:srgbClr val="12A89D"/>
              </a:solidFill>
            </a:endParaRPr>
          </a:p>
        </p:txBody>
      </p:sp>
      <p:sp>
        <p:nvSpPr>
          <p:cNvPr id="6" name="Slide Number Placeholder 5">
            <a:extLst>
              <a:ext uri="{FF2B5EF4-FFF2-40B4-BE49-F238E27FC236}">
                <a16:creationId xmlns:a16="http://schemas.microsoft.com/office/drawing/2014/main" id="{F9B3B592-5394-4229-86D5-90A8C9DAF2FF}"/>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4034085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p:txBody>
          <a:bodyPr>
            <a:normAutofit fontScale="90000"/>
          </a:bodyPr>
          <a:lstStyle/>
          <a:p>
            <a:pPr algn="ctr"/>
            <a:br>
              <a:rPr lang="en-US" dirty="0">
                <a:solidFill>
                  <a:srgbClr val="12A89D"/>
                </a:solidFill>
              </a:rPr>
            </a:br>
            <a:r>
              <a:rPr lang="en-US" sz="3100" b="1" dirty="0">
                <a:solidFill>
                  <a:srgbClr val="12A89D"/>
                </a:solidFill>
              </a:rPr>
              <a:t>Advanced Care Planning (ACP)</a:t>
            </a:r>
            <a:br>
              <a:rPr lang="en-US" sz="3100" b="1" dirty="0">
                <a:solidFill>
                  <a:srgbClr val="12A89D"/>
                </a:solidFill>
              </a:rPr>
            </a:br>
            <a:endParaRPr lang="en-US" sz="3100" b="1" dirty="0">
              <a:solidFill>
                <a:srgbClr val="12A89D"/>
              </a:solidFill>
            </a:endParaRPr>
          </a:p>
        </p:txBody>
      </p:sp>
      <p:sp>
        <p:nvSpPr>
          <p:cNvPr id="3" name="Content Placeholder 2">
            <a:extLst>
              <a:ext uri="{FF2B5EF4-FFF2-40B4-BE49-F238E27FC236}">
                <a16:creationId xmlns:a16="http://schemas.microsoft.com/office/drawing/2014/main" id="{C55F1310-604A-40AB-B4BA-0371389379A7}"/>
              </a:ext>
            </a:extLst>
          </p:cNvPr>
          <p:cNvSpPr>
            <a:spLocks noGrp="1"/>
          </p:cNvSpPr>
          <p:nvPr>
            <p:ph sz="half" idx="1"/>
          </p:nvPr>
        </p:nvSpPr>
        <p:spPr/>
        <p:txBody>
          <a:bodyPr>
            <a:normAutofit lnSpcReduction="10000"/>
          </a:bodyPr>
          <a:lstStyle/>
          <a:p>
            <a:pPr marL="457200" indent="-457200">
              <a:buAutoNum type="alphaUcPeriod"/>
            </a:pPr>
            <a:r>
              <a:rPr lang="en-US" b="1" dirty="0">
                <a:solidFill>
                  <a:schemeClr val="bg1"/>
                </a:solidFill>
                <a:latin typeface="Calibri" panose="020F0502020204030204" pitchFamily="34" charset="0"/>
                <a:cs typeface="Calibri" panose="020F0502020204030204" pitchFamily="34" charset="0"/>
              </a:rPr>
              <a:t>What is it?</a:t>
            </a:r>
          </a:p>
          <a:p>
            <a:pPr marL="857250" lvl="1" indent="-457200">
              <a:buFont typeface="Wingdings" panose="05000000000000000000" pitchFamily="2" charset="2"/>
              <a:buChar char="Ø"/>
            </a:pPr>
            <a:r>
              <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voluntary, face-to-face service (telehealth also counts), between a physician or other qualified health care professional (QHP) and a patient, family member, caregiver or surrogate to discuss the patient’s health care wishes if they become unable to make their own medical decisions.  </a:t>
            </a:r>
            <a:endParaRPr lang="en-US" sz="1600" dirty="0">
              <a:solidFill>
                <a:schemeClr val="bg1"/>
              </a:solidFill>
            </a:endParaRPr>
          </a:p>
          <a:p>
            <a:pPr marL="457200" lvl="0" indent="-457200">
              <a:buClr>
                <a:srgbClr val="1E5155">
                  <a:lumMod val="40000"/>
                  <a:lumOff val="60000"/>
                </a:srgbClr>
              </a:buClr>
              <a:buFont typeface="Wingdings 3" charset="2"/>
              <a:buAutoNum type="alphaUcPeriod"/>
            </a:pPr>
            <a:r>
              <a:rPr lang="en-US" b="1" dirty="0">
                <a:solidFill>
                  <a:prstClr val="black"/>
                </a:solidFill>
                <a:latin typeface="Calibri" panose="020F0502020204030204" pitchFamily="34" charset="0"/>
                <a:cs typeface="Calibri" panose="020F0502020204030204" pitchFamily="34" charset="0"/>
              </a:rPr>
              <a:t>Purpose</a:t>
            </a:r>
          </a:p>
          <a:p>
            <a:pPr marL="857250" lvl="1" indent="-457200">
              <a:buClr>
                <a:srgbClr val="1E5155">
                  <a:lumMod val="40000"/>
                  <a:lumOff val="60000"/>
                </a:srgbClr>
              </a:buClr>
              <a:buFont typeface="Wingdings" panose="05000000000000000000" pitchFamily="2" charset="2"/>
              <a:buChar char="Ø"/>
            </a:pPr>
            <a:r>
              <a:rPr lang="en-US" sz="1600" dirty="0">
                <a:solidFill>
                  <a:prstClr val="black"/>
                </a:solidFill>
                <a:latin typeface="Calibri" panose="020F0502020204030204" pitchFamily="34" charset="0"/>
                <a:cs typeface="Calibri" panose="020F0502020204030204" pitchFamily="34" charset="0"/>
              </a:rPr>
              <a:t>To help adults at any age or stage of health understand and share their personal values, life goals and preferences regarding future medical care.  It is not a single decision, it is a process that involves a variety of steps.  </a:t>
            </a:r>
          </a:p>
          <a:p>
            <a:pPr marL="400050" lvl="1"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37"/>
            <a:ext cx="12192000" cy="6860896"/>
          </a:xfrm>
          <a:prstGeom prst="rect">
            <a:avLst/>
          </a:prstGeom>
        </p:spPr>
      </p:pic>
      <p:sp>
        <p:nvSpPr>
          <p:cNvPr id="8" name="Content Placeholder 2">
            <a:extLst>
              <a:ext uri="{FF2B5EF4-FFF2-40B4-BE49-F238E27FC236}">
                <a16:creationId xmlns:a16="http://schemas.microsoft.com/office/drawing/2014/main" id="{C55F1310-604A-40AB-B4BA-0371389379A7}"/>
              </a:ext>
            </a:extLst>
          </p:cNvPr>
          <p:cNvSpPr txBox="1">
            <a:spLocks/>
          </p:cNvSpPr>
          <p:nvPr/>
        </p:nvSpPr>
        <p:spPr>
          <a:xfrm>
            <a:off x="2685011" y="1165367"/>
            <a:ext cx="8909342" cy="4496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00050" lvl="1" indent="0">
              <a:buFont typeface="Wingdings 3" charset="2"/>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34110C96-4175-48BE-82B0-51A3589470E6}"/>
              </a:ext>
            </a:extLst>
          </p:cNvPr>
          <p:cNvSpPr txBox="1">
            <a:spLocks/>
          </p:cNvSpPr>
          <p:nvPr/>
        </p:nvSpPr>
        <p:spPr>
          <a:xfrm>
            <a:off x="133157" y="-243718"/>
            <a:ext cx="11853643" cy="140053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dirty="0">
                <a:solidFill>
                  <a:srgbClr val="12A89D"/>
                </a:solidFill>
              </a:rPr>
            </a:br>
            <a:r>
              <a:rPr lang="en-US" sz="3600" b="1" dirty="0">
                <a:solidFill>
                  <a:srgbClr val="12A89D"/>
                </a:solidFill>
              </a:rPr>
              <a:t>Aligning with CMS and HHS</a:t>
            </a:r>
            <a:br>
              <a:rPr lang="en-US" sz="3100" b="1" dirty="0">
                <a:solidFill>
                  <a:srgbClr val="12A89D"/>
                </a:solidFill>
              </a:rPr>
            </a:br>
            <a:endParaRPr lang="en-US" sz="3100" b="1" dirty="0">
              <a:solidFill>
                <a:srgbClr val="12A89D"/>
              </a:solidFill>
            </a:endParaRPr>
          </a:p>
        </p:txBody>
      </p:sp>
      <p:sp>
        <p:nvSpPr>
          <p:cNvPr id="15" name="AutoShape 16" descr="Artificial Nutrition and Hydration (Diary of a Paris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518F6E2-6A12-42BC-A763-3F7CA40954AD}"/>
              </a:ext>
            </a:extLst>
          </p:cNvPr>
          <p:cNvSpPr/>
          <p:nvPr/>
        </p:nvSpPr>
        <p:spPr>
          <a:xfrm>
            <a:off x="155575" y="891509"/>
            <a:ext cx="11723972" cy="5447645"/>
          </a:xfrm>
          <a:prstGeom prst="rect">
            <a:avLst/>
          </a:prstGeom>
        </p:spPr>
        <p:txBody>
          <a:bodyPr wrap="square">
            <a:spAutoFit/>
          </a:bodyPr>
          <a:lstStyle/>
          <a:p>
            <a:pPr lvl="0"/>
            <a:r>
              <a:rPr lang="en-US" sz="2400" dirty="0">
                <a:solidFill>
                  <a:prstClr val="black"/>
                </a:solidFill>
                <a:latin typeface="Calibri" panose="020F0502020204030204"/>
              </a:rPr>
              <a:t>The United States has made progress towards improving health care quality, but well-documented disparities persist for members of racial and ethnic communities, people with disabilities, members of the LGBTQ+ community, individuals with limited English proficiency, members of rural communities, and persons  otherwise adversely affected by persistent poverty or inequality. </a:t>
            </a:r>
            <a:r>
              <a:rPr lang="en-US" sz="2400" baseline="30000" dirty="0">
                <a:solidFill>
                  <a:prstClr val="black"/>
                </a:solidFill>
                <a:latin typeface="Calibri" panose="020F0502020204030204"/>
              </a:rPr>
              <a:t>1,2,3</a:t>
            </a:r>
          </a:p>
          <a:p>
            <a:pPr lvl="0"/>
            <a:endParaRPr lang="en-US" sz="2400" dirty="0">
              <a:solidFill>
                <a:prstClr val="black"/>
              </a:solidFill>
              <a:latin typeface="Calibri" panose="020F0502020204030204"/>
            </a:endParaRPr>
          </a:p>
          <a:p>
            <a:pPr lvl="0"/>
            <a:r>
              <a:rPr lang="en-US" sz="2400" dirty="0">
                <a:solidFill>
                  <a:prstClr val="black"/>
                </a:solidFill>
                <a:latin typeface="Calibri" panose="020F0502020204030204"/>
              </a:rPr>
              <a:t>DHCP Health Equity Plan has been created in a manner that aligns with the HHS  and CMS initiatives that seeks to achieve health equity and reduce disparities among minority and the underserved populations.  This includes the Health People 2030 Framework, </a:t>
            </a:r>
            <a:r>
              <a:rPr lang="en-US" sz="2400" baseline="30000" dirty="0">
                <a:solidFill>
                  <a:prstClr val="black"/>
                </a:solidFill>
                <a:latin typeface="Calibri" panose="020F0502020204030204"/>
              </a:rPr>
              <a:t>4 </a:t>
            </a:r>
            <a:r>
              <a:rPr lang="en-US" sz="2400" dirty="0">
                <a:solidFill>
                  <a:prstClr val="black"/>
                </a:solidFill>
                <a:latin typeface="Calibri" panose="020F0502020204030204"/>
              </a:rPr>
              <a:t>which establishes the foundational principle that “achieving health and well-being requires eliminating health disparities, achieving health equity, and attaining health literacy.”</a:t>
            </a:r>
          </a:p>
          <a:p>
            <a:pPr lvl="0"/>
            <a:endParaRPr lang="en-US" sz="1200" dirty="0">
              <a:solidFill>
                <a:prstClr val="black"/>
              </a:solidFill>
              <a:latin typeface="Calibri" panose="020F0502020204030204"/>
            </a:endParaRPr>
          </a:p>
          <a:p>
            <a:pPr lvl="0"/>
            <a:r>
              <a:rPr lang="en-US" sz="1000" dirty="0">
                <a:solidFill>
                  <a:prstClr val="black"/>
                </a:solidFill>
                <a:latin typeface="Calibri" panose="020F0502020204030204"/>
              </a:rPr>
              <a:t>References:</a:t>
            </a:r>
          </a:p>
          <a:p>
            <a:pPr lvl="0"/>
            <a:r>
              <a:rPr lang="en-US" sz="1000" dirty="0">
                <a:solidFill>
                  <a:prstClr val="black"/>
                </a:solidFill>
                <a:latin typeface="Calibri" panose="020F0502020204030204"/>
              </a:rPr>
              <a:t>1. Health Equity Considerations and Racial and Ethnic Minority Groups. Centers for Disease Control and Prevention. Published February 11, 2020. https://www.cdc.gov/coronavirus/2019-ncov/community/health-equity/race-ethnicity.html </a:t>
            </a:r>
          </a:p>
          <a:p>
            <a:pPr lvl="0"/>
            <a:r>
              <a:rPr lang="en-US" sz="1000" dirty="0">
                <a:solidFill>
                  <a:prstClr val="black"/>
                </a:solidFill>
                <a:latin typeface="Calibri" panose="020F0502020204030204"/>
              </a:rPr>
              <a:t>2. Disability and Health. HealthyPeople.gov. https://health.gov/healthypeople/objectives-and-data/browse-objectives/people-disabilities</a:t>
            </a:r>
          </a:p>
          <a:p>
            <a:pPr lvl="0"/>
            <a:r>
              <a:rPr lang="en-US" sz="1000" dirty="0">
                <a:solidFill>
                  <a:prstClr val="black"/>
                </a:solidFill>
                <a:latin typeface="Calibri" panose="020F0502020204030204"/>
              </a:rPr>
              <a:t>3. </a:t>
            </a:r>
            <a:r>
              <a:rPr lang="en-US" sz="1000" dirty="0" err="1">
                <a:solidFill>
                  <a:prstClr val="black"/>
                </a:solidFill>
                <a:latin typeface="Calibri" panose="020F0502020204030204"/>
              </a:rPr>
              <a:t>Krahn</a:t>
            </a:r>
            <a:r>
              <a:rPr lang="en-US" sz="1000" dirty="0">
                <a:solidFill>
                  <a:prstClr val="black"/>
                </a:solidFill>
                <a:latin typeface="Calibri" panose="020F0502020204030204"/>
              </a:rPr>
              <a:t> GL, Walker DK, Correa-De-Araujo R. Persons with disabilities as an unrecognized health disparity population. Am J Public Health. 2015;105 Suppl 2(Suppl 2):S198-S206.  doi:10.2105/AJPH.2014.302182</a:t>
            </a:r>
          </a:p>
          <a:p>
            <a:pPr lvl="0"/>
            <a:r>
              <a:rPr lang="en-US" sz="1000" dirty="0">
                <a:solidFill>
                  <a:prstClr val="black"/>
                </a:solidFill>
                <a:latin typeface="Calibri" panose="020F0502020204030204"/>
              </a:rPr>
              <a:t>4. Healthy People 2030. U.S. Department of Health and Human Services Office of Disease Prevention and Health Promotion. https://health.gov/healthypeople</a:t>
            </a:r>
          </a:p>
        </p:txBody>
      </p:sp>
      <p:sp>
        <p:nvSpPr>
          <p:cNvPr id="10" name="Slide Number Placeholder 9">
            <a:extLst>
              <a:ext uri="{FF2B5EF4-FFF2-40B4-BE49-F238E27FC236}">
                <a16:creationId xmlns:a16="http://schemas.microsoft.com/office/drawing/2014/main" id="{775986CE-06DA-41A5-BEAA-C41F16BECB99}"/>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66501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 y="0"/>
            <a:ext cx="12180821" cy="6854605"/>
          </a:xfrm>
          <a:prstGeom prst="rect">
            <a:avLst/>
          </a:prstGeom>
        </p:spPr>
      </p:pic>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a:xfrm>
            <a:off x="133157" y="-171631"/>
            <a:ext cx="11853643" cy="1400530"/>
          </a:xfrm>
        </p:spPr>
        <p:txBody>
          <a:bodyPr>
            <a:normAutofit fontScale="90000"/>
          </a:bodyPr>
          <a:lstStyle/>
          <a:p>
            <a:pPr algn="ctr"/>
            <a:br>
              <a:rPr lang="en-US" dirty="0">
                <a:solidFill>
                  <a:srgbClr val="12A89D"/>
                </a:solidFill>
              </a:rPr>
            </a:br>
            <a:r>
              <a:rPr lang="en-US" sz="3600" b="1" dirty="0">
                <a:solidFill>
                  <a:srgbClr val="12A89D"/>
                </a:solidFill>
              </a:rPr>
              <a:t>DHCP Framework for Health Equity</a:t>
            </a:r>
            <a:br>
              <a:rPr lang="en-US" sz="3100" b="1" dirty="0">
                <a:solidFill>
                  <a:srgbClr val="12A89D"/>
                </a:solidFill>
              </a:rPr>
            </a:br>
            <a:endParaRPr lang="en-US" sz="3100" b="1" dirty="0">
              <a:solidFill>
                <a:srgbClr val="12A89D"/>
              </a:solidFill>
            </a:endParaRPr>
          </a:p>
        </p:txBody>
      </p:sp>
      <p:sp>
        <p:nvSpPr>
          <p:cNvPr id="6" name="Content Placeholder 2">
            <a:extLst>
              <a:ext uri="{FF2B5EF4-FFF2-40B4-BE49-F238E27FC236}">
                <a16:creationId xmlns:a16="http://schemas.microsoft.com/office/drawing/2014/main" id="{C55F1310-604A-40AB-B4BA-0371389379A7}"/>
              </a:ext>
            </a:extLst>
          </p:cNvPr>
          <p:cNvSpPr txBox="1">
            <a:spLocks/>
          </p:cNvSpPr>
          <p:nvPr/>
        </p:nvSpPr>
        <p:spPr>
          <a:xfrm>
            <a:off x="511729" y="1228899"/>
            <a:ext cx="9253056" cy="47035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F74BBC8-278A-4FA5-B2CA-525276450930}"/>
              </a:ext>
            </a:extLst>
          </p:cNvPr>
          <p:cNvPicPr>
            <a:picLocks noChangeAspect="1"/>
          </p:cNvPicPr>
          <p:nvPr/>
        </p:nvPicPr>
        <p:blipFill>
          <a:blip r:embed="rId4"/>
          <a:stretch>
            <a:fillRect/>
          </a:stretch>
        </p:blipFill>
        <p:spPr>
          <a:xfrm>
            <a:off x="3261114" y="1179381"/>
            <a:ext cx="5669771" cy="4499238"/>
          </a:xfrm>
          <a:prstGeom prst="rect">
            <a:avLst/>
          </a:prstGeom>
        </p:spPr>
      </p:pic>
      <p:sp>
        <p:nvSpPr>
          <p:cNvPr id="7" name="Rectangle 6">
            <a:extLst>
              <a:ext uri="{FF2B5EF4-FFF2-40B4-BE49-F238E27FC236}">
                <a16:creationId xmlns:a16="http://schemas.microsoft.com/office/drawing/2014/main" id="{3279A5E3-7AA7-4EFF-A3CC-95B08537C6DD}"/>
              </a:ext>
            </a:extLst>
          </p:cNvPr>
          <p:cNvSpPr/>
          <p:nvPr/>
        </p:nvSpPr>
        <p:spPr>
          <a:xfrm>
            <a:off x="720385" y="679572"/>
            <a:ext cx="10679185" cy="2287806"/>
          </a:xfrm>
          <a:prstGeom prst="rect">
            <a:avLst/>
          </a:prstGeom>
        </p:spPr>
        <p:txBody>
          <a:bodyPr wrap="square">
            <a:spAutoFit/>
          </a:bodyPr>
          <a:lstStyle/>
          <a:p>
            <a:pPr>
              <a:lnSpc>
                <a:spcPct val="90000"/>
              </a:lnSpc>
              <a:spcBef>
                <a:spcPts val="1000"/>
              </a:spcBef>
            </a:pPr>
            <a:endParaRPr lang="en-US" sz="2400" dirty="0">
              <a:solidFill>
                <a:prstClr val="black"/>
              </a:solidFill>
              <a:latin typeface="Calibri" panose="020F0502020204030204"/>
            </a:endParaRPr>
          </a:p>
          <a:p>
            <a:pPr algn="ctr">
              <a:lnSpc>
                <a:spcPct val="90000"/>
              </a:lnSpc>
              <a:spcBef>
                <a:spcPts val="1000"/>
              </a:spcBef>
            </a:pPr>
            <a:r>
              <a:rPr lang="en-US" sz="2400" dirty="0">
                <a:solidFill>
                  <a:prstClr val="black"/>
                </a:solidFill>
                <a:latin typeface="Calibri" panose="020F0502020204030204"/>
              </a:rPr>
              <a:t>Consistent with CMS’s and Healthy People’s 2030 Framework for Health Equity, the  DHCP Health Equity Plan sets priorities to strengthen infrastructure for </a:t>
            </a:r>
            <a:r>
              <a:rPr lang="en-US" sz="2400" u="sng" dirty="0">
                <a:solidFill>
                  <a:prstClr val="black"/>
                </a:solidFill>
                <a:latin typeface="Calibri" panose="020F0502020204030204"/>
              </a:rPr>
              <a:t>assessment</a:t>
            </a:r>
            <a:r>
              <a:rPr lang="en-US" sz="2400" dirty="0">
                <a:solidFill>
                  <a:prstClr val="black"/>
                </a:solidFill>
                <a:latin typeface="Calibri" panose="020F0502020204030204"/>
              </a:rPr>
              <a:t>, </a:t>
            </a:r>
            <a:r>
              <a:rPr lang="en-US" sz="2400" u="sng" dirty="0">
                <a:solidFill>
                  <a:prstClr val="black"/>
                </a:solidFill>
                <a:latin typeface="Calibri" panose="020F0502020204030204"/>
              </a:rPr>
              <a:t>create synergies </a:t>
            </a:r>
            <a:r>
              <a:rPr lang="en-US" sz="2400" dirty="0">
                <a:solidFill>
                  <a:prstClr val="black"/>
                </a:solidFill>
                <a:latin typeface="Calibri" panose="020F0502020204030204"/>
              </a:rPr>
              <a:t>across health care systems, drive structural </a:t>
            </a:r>
            <a:r>
              <a:rPr lang="en-US" sz="2400" u="sng" dirty="0">
                <a:solidFill>
                  <a:prstClr val="black"/>
                </a:solidFill>
                <a:latin typeface="Calibri" panose="020F0502020204030204"/>
              </a:rPr>
              <a:t>change</a:t>
            </a:r>
            <a:r>
              <a:rPr lang="en-US" sz="2400" dirty="0">
                <a:solidFill>
                  <a:prstClr val="black"/>
                </a:solidFill>
                <a:latin typeface="Calibri" panose="020F0502020204030204"/>
              </a:rPr>
              <a:t>, and </a:t>
            </a:r>
            <a:r>
              <a:rPr lang="en-US" sz="2400" u="sng" dirty="0">
                <a:solidFill>
                  <a:prstClr val="black"/>
                </a:solidFill>
                <a:latin typeface="Calibri" panose="020F0502020204030204"/>
              </a:rPr>
              <a:t>identify</a:t>
            </a:r>
            <a:r>
              <a:rPr lang="en-US" sz="2400" dirty="0">
                <a:solidFill>
                  <a:prstClr val="black"/>
                </a:solidFill>
                <a:latin typeface="Calibri" panose="020F0502020204030204"/>
              </a:rPr>
              <a:t> and work to </a:t>
            </a:r>
            <a:r>
              <a:rPr lang="en-US" sz="2400" u="sng" dirty="0">
                <a:solidFill>
                  <a:prstClr val="black"/>
                </a:solidFill>
                <a:latin typeface="Calibri" panose="020F0502020204030204"/>
              </a:rPr>
              <a:t>eliminate barriers </a:t>
            </a:r>
            <a:r>
              <a:rPr lang="en-US" sz="2400" dirty="0">
                <a:solidFill>
                  <a:prstClr val="black"/>
                </a:solidFill>
                <a:latin typeface="Calibri" panose="020F0502020204030204"/>
              </a:rPr>
              <a:t>to benefits, services, and coverage. </a:t>
            </a:r>
          </a:p>
          <a:p>
            <a:pPr lvl="0" algn="just">
              <a:lnSpc>
                <a:spcPct val="90000"/>
              </a:lnSpc>
              <a:spcBef>
                <a:spcPts val="1000"/>
              </a:spcBef>
            </a:pPr>
            <a:r>
              <a:rPr lang="en-US" sz="2000" dirty="0">
                <a:solidFill>
                  <a:prstClr val="black"/>
                </a:solidFill>
                <a:latin typeface="Calibri" panose="020F0502020204030204"/>
              </a:rPr>
              <a:t> </a:t>
            </a:r>
            <a:endParaRPr lang="en-US" sz="1400" dirty="0">
              <a:solidFill>
                <a:prstClr val="black"/>
              </a:solidFill>
              <a:latin typeface="Calibri" panose="020F0502020204030204"/>
            </a:endParaRPr>
          </a:p>
        </p:txBody>
      </p:sp>
      <p:sp>
        <p:nvSpPr>
          <p:cNvPr id="8" name="Slide Number Placeholder 7">
            <a:extLst>
              <a:ext uri="{FF2B5EF4-FFF2-40B4-BE49-F238E27FC236}">
                <a16:creationId xmlns:a16="http://schemas.microsoft.com/office/drawing/2014/main" id="{968FACF0-B3BE-4CAD-82DF-BA588C4208A1}"/>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10" name="Online Media 9" title="5 Things to Know about Health Equity">
            <a:hlinkClick r:id="" action="ppaction://media"/>
            <a:extLst>
              <a:ext uri="{FF2B5EF4-FFF2-40B4-BE49-F238E27FC236}">
                <a16:creationId xmlns:a16="http://schemas.microsoft.com/office/drawing/2014/main" id="{4A166D64-C72B-4660-9BB5-37801F4F08A9}"/>
              </a:ext>
            </a:extLst>
          </p:cNvPr>
          <p:cNvPicPr>
            <a:picLocks noRot="1" noChangeAspect="1"/>
          </p:cNvPicPr>
          <p:nvPr>
            <a:videoFile r:link="rId1"/>
          </p:nvPr>
        </p:nvPicPr>
        <p:blipFill>
          <a:blip r:embed="rId5"/>
          <a:stretch>
            <a:fillRect/>
          </a:stretch>
        </p:blipFill>
        <p:spPr>
          <a:xfrm>
            <a:off x="2715838" y="2661004"/>
            <a:ext cx="6120951" cy="3443035"/>
          </a:xfrm>
          <a:prstGeom prst="rect">
            <a:avLst/>
          </a:prstGeom>
        </p:spPr>
      </p:pic>
    </p:spTree>
    <p:extLst>
      <p:ext uri="{BB962C8B-B14F-4D97-AF65-F5344CB8AC3E}">
        <p14:creationId xmlns:p14="http://schemas.microsoft.com/office/powerpoint/2010/main" val="448525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95"/>
            <a:ext cx="12180821" cy="6854605"/>
          </a:xfrm>
          <a:prstGeom prst="rect">
            <a:avLst/>
          </a:prstGeom>
        </p:spPr>
      </p:pic>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a:xfrm>
            <a:off x="11179" y="-387207"/>
            <a:ext cx="11853643" cy="1083485"/>
          </a:xfrm>
        </p:spPr>
        <p:txBody>
          <a:bodyPr>
            <a:normAutofit fontScale="90000"/>
          </a:bodyPr>
          <a:lstStyle/>
          <a:p>
            <a:pPr algn="ctr"/>
            <a:br>
              <a:rPr lang="en-US" dirty="0">
                <a:solidFill>
                  <a:srgbClr val="12A89D"/>
                </a:solidFill>
              </a:rPr>
            </a:br>
            <a:r>
              <a:rPr lang="en-US" sz="3600" b="1" dirty="0">
                <a:solidFill>
                  <a:srgbClr val="12A89D"/>
                </a:solidFill>
                <a:latin typeface="+mn-lt"/>
              </a:rPr>
              <a:t>DHCP Health Equity Priorities</a:t>
            </a:r>
            <a:br>
              <a:rPr lang="en-US" sz="3100" b="1" dirty="0">
                <a:solidFill>
                  <a:srgbClr val="12A89D"/>
                </a:solidFill>
                <a:latin typeface="+mn-lt"/>
              </a:rPr>
            </a:br>
            <a:endParaRPr lang="en-US" sz="3100" b="1" dirty="0">
              <a:solidFill>
                <a:srgbClr val="12A89D"/>
              </a:solidFill>
              <a:latin typeface="+mn-lt"/>
            </a:endParaRPr>
          </a:p>
        </p:txBody>
      </p:sp>
      <p:sp>
        <p:nvSpPr>
          <p:cNvPr id="6" name="Content Placeholder 2">
            <a:extLst>
              <a:ext uri="{FF2B5EF4-FFF2-40B4-BE49-F238E27FC236}">
                <a16:creationId xmlns:a16="http://schemas.microsoft.com/office/drawing/2014/main" id="{C55F1310-604A-40AB-B4BA-0371389379A7}"/>
              </a:ext>
            </a:extLst>
          </p:cNvPr>
          <p:cNvSpPr txBox="1">
            <a:spLocks/>
          </p:cNvSpPr>
          <p:nvPr/>
        </p:nvSpPr>
        <p:spPr>
          <a:xfrm>
            <a:off x="511729" y="1228899"/>
            <a:ext cx="9253056" cy="47035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F74BBC8-278A-4FA5-B2CA-525276450930}"/>
              </a:ext>
            </a:extLst>
          </p:cNvPr>
          <p:cNvPicPr>
            <a:picLocks noChangeAspect="1"/>
          </p:cNvPicPr>
          <p:nvPr/>
        </p:nvPicPr>
        <p:blipFill>
          <a:blip r:embed="rId3"/>
          <a:stretch>
            <a:fillRect/>
          </a:stretch>
        </p:blipFill>
        <p:spPr>
          <a:xfrm>
            <a:off x="3261114" y="1179381"/>
            <a:ext cx="5669771" cy="4499238"/>
          </a:xfrm>
          <a:prstGeom prst="rect">
            <a:avLst/>
          </a:prstGeom>
        </p:spPr>
      </p:pic>
      <p:sp>
        <p:nvSpPr>
          <p:cNvPr id="7" name="Rectangle 6">
            <a:extLst>
              <a:ext uri="{FF2B5EF4-FFF2-40B4-BE49-F238E27FC236}">
                <a16:creationId xmlns:a16="http://schemas.microsoft.com/office/drawing/2014/main" id="{3279A5E3-7AA7-4EFF-A3CC-95B08537C6DD}"/>
              </a:ext>
            </a:extLst>
          </p:cNvPr>
          <p:cNvSpPr/>
          <p:nvPr/>
        </p:nvSpPr>
        <p:spPr>
          <a:xfrm>
            <a:off x="511554" y="1086880"/>
            <a:ext cx="10679185" cy="4401205"/>
          </a:xfrm>
          <a:prstGeom prst="rect">
            <a:avLst/>
          </a:prstGeom>
        </p:spPr>
        <p:txBody>
          <a:bodyPr wrap="square">
            <a:spAutoFit/>
          </a:bodyPr>
          <a:lstStyle/>
          <a:p>
            <a:pPr lvl="0"/>
            <a:r>
              <a:rPr lang="en-US" sz="2000" b="1" dirty="0">
                <a:solidFill>
                  <a:prstClr val="black"/>
                </a:solidFill>
                <a:latin typeface="Calibri" panose="020F0502020204030204"/>
              </a:rPr>
              <a:t>Consistent with CMS priorities, the DHCP Health Equity Plan’s Top 5 priorities include: </a:t>
            </a:r>
          </a:p>
          <a:p>
            <a:pPr lvl="0"/>
            <a:endParaRPr lang="en-US" sz="2000" b="1" dirty="0">
              <a:solidFill>
                <a:prstClr val="black"/>
              </a:solidFill>
              <a:latin typeface="Calibri" panose="020F0502020204030204"/>
            </a:endParaRPr>
          </a:p>
          <a:p>
            <a:pPr lvl="0"/>
            <a:r>
              <a:rPr lang="en-US" sz="2000" b="1" dirty="0">
                <a:solidFill>
                  <a:prstClr val="black"/>
                </a:solidFill>
                <a:latin typeface="Calibri" panose="020F0502020204030204"/>
              </a:rPr>
              <a:t>Priority 1:  </a:t>
            </a:r>
            <a:r>
              <a:rPr lang="en-US" sz="2000" dirty="0">
                <a:solidFill>
                  <a:prstClr val="black"/>
                </a:solidFill>
                <a:latin typeface="Calibri" panose="020F0502020204030204"/>
              </a:rPr>
              <a:t>Expand the collection, reporting, and analysis of standardized Health Equity related 		    member and provider data.</a:t>
            </a:r>
          </a:p>
          <a:p>
            <a:pPr lvl="0"/>
            <a:r>
              <a:rPr lang="en-US" sz="2000" b="1" dirty="0">
                <a:solidFill>
                  <a:prstClr val="black"/>
                </a:solidFill>
                <a:latin typeface="Calibri" panose="020F0502020204030204"/>
              </a:rPr>
              <a:t>Priority 2:  </a:t>
            </a:r>
            <a:r>
              <a:rPr lang="en-US" sz="2000" dirty="0">
                <a:solidFill>
                  <a:prstClr val="black"/>
                </a:solidFill>
                <a:latin typeface="Calibri" panose="020F0502020204030204"/>
              </a:rPr>
              <a:t>Assess causes of disparities within the plan, and address inequities in policies and   	   	    operations to close gaps. </a:t>
            </a:r>
          </a:p>
          <a:p>
            <a:pPr lvl="0"/>
            <a:r>
              <a:rPr lang="en-US" sz="2000" b="1" dirty="0">
                <a:solidFill>
                  <a:prstClr val="black"/>
                </a:solidFill>
                <a:latin typeface="Calibri" panose="020F0502020204030204"/>
              </a:rPr>
              <a:t>Priority 3:  </a:t>
            </a:r>
            <a:r>
              <a:rPr lang="en-US" sz="2000" dirty="0">
                <a:solidFill>
                  <a:prstClr val="black"/>
                </a:solidFill>
                <a:latin typeface="Calibri" panose="020F0502020204030204"/>
              </a:rPr>
              <a:t>Build capacity of the plan and workforce, including our network providers, to reduce 	  	    health and health care disparities. </a:t>
            </a:r>
          </a:p>
          <a:p>
            <a:pPr lvl="0"/>
            <a:r>
              <a:rPr lang="en-US" sz="2000" b="1" dirty="0">
                <a:solidFill>
                  <a:prstClr val="black"/>
                </a:solidFill>
                <a:latin typeface="Calibri" panose="020F0502020204030204"/>
              </a:rPr>
              <a:t>Priority 4:  </a:t>
            </a:r>
            <a:r>
              <a:rPr lang="en-US" sz="2000" dirty="0">
                <a:solidFill>
                  <a:prstClr val="black"/>
                </a:solidFill>
                <a:latin typeface="Calibri" panose="020F0502020204030204"/>
              </a:rPr>
              <a:t>Advance language access, health literacy, and provision of culturally appropriate services 	    specific and unique to the population we serve. </a:t>
            </a:r>
          </a:p>
          <a:p>
            <a:pPr lvl="0"/>
            <a:r>
              <a:rPr lang="en-US" sz="2000" b="1" dirty="0">
                <a:solidFill>
                  <a:prstClr val="black"/>
                </a:solidFill>
                <a:latin typeface="Calibri" panose="020F0502020204030204"/>
              </a:rPr>
              <a:t>Priority 5:  </a:t>
            </a:r>
            <a:r>
              <a:rPr lang="en-US" sz="2000" dirty="0">
                <a:solidFill>
                  <a:prstClr val="black"/>
                </a:solidFill>
                <a:latin typeface="Calibri" panose="020F0502020204030204"/>
              </a:rPr>
              <a:t>Increase all forms of accessibility to health care services and coverage. </a:t>
            </a:r>
          </a:p>
          <a:p>
            <a:endParaRPr lang="en-US" sz="2000" dirty="0">
              <a:solidFill>
                <a:prstClr val="black"/>
              </a:solidFill>
              <a:latin typeface="Calibri" panose="020F0502020204030204"/>
            </a:endParaRPr>
          </a:p>
          <a:p>
            <a:r>
              <a:rPr lang="en-US" sz="2000" dirty="0">
                <a:solidFill>
                  <a:prstClr val="black"/>
                </a:solidFill>
                <a:latin typeface="Calibri" panose="020F0502020204030204"/>
              </a:rPr>
              <a:t>For additional information related to the above priorities and DHCP related initiatives, please refer to the Plan’s Health Equity Program located at </a:t>
            </a:r>
            <a:r>
              <a:rPr lang="en-US" sz="2000" dirty="0">
                <a:solidFill>
                  <a:prstClr val="black"/>
                </a:solidFill>
                <a:latin typeface="Calibri" panose="020F0502020204030204"/>
                <a:hlinkClick r:id="rId4"/>
              </a:rPr>
              <a:t>www.doctorshcp.com</a:t>
            </a:r>
            <a:r>
              <a:rPr lang="en-US" sz="2000" dirty="0">
                <a:solidFill>
                  <a:prstClr val="black"/>
                </a:solidFill>
                <a:latin typeface="Calibri" panose="020F0502020204030204"/>
              </a:rPr>
              <a:t>. </a:t>
            </a:r>
          </a:p>
        </p:txBody>
      </p:sp>
      <p:sp>
        <p:nvSpPr>
          <p:cNvPr id="8" name="Slide Number Placeholder 7">
            <a:extLst>
              <a:ext uri="{FF2B5EF4-FFF2-40B4-BE49-F238E27FC236}">
                <a16:creationId xmlns:a16="http://schemas.microsoft.com/office/drawing/2014/main" id="{CB16B690-7099-4A94-80DD-3460E9517DAA}"/>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633465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 y="3395"/>
            <a:ext cx="12180821" cy="6854605"/>
          </a:xfrm>
          <a:prstGeom prst="rect">
            <a:avLst/>
          </a:prstGeom>
        </p:spPr>
      </p:pic>
      <p:sp>
        <p:nvSpPr>
          <p:cNvPr id="3" name="Content Placeholder 2">
            <a:extLst>
              <a:ext uri="{FF2B5EF4-FFF2-40B4-BE49-F238E27FC236}">
                <a16:creationId xmlns:a16="http://schemas.microsoft.com/office/drawing/2014/main" id="{C55F1310-604A-40AB-B4BA-0371389379A7}"/>
              </a:ext>
            </a:extLst>
          </p:cNvPr>
          <p:cNvSpPr>
            <a:spLocks noGrp="1"/>
          </p:cNvSpPr>
          <p:nvPr>
            <p:ph idx="1"/>
          </p:nvPr>
        </p:nvSpPr>
        <p:spPr>
          <a:xfrm>
            <a:off x="94268" y="5476534"/>
            <a:ext cx="4583746" cy="627704"/>
          </a:xfrm>
        </p:spPr>
        <p:txBody>
          <a:bodyPr>
            <a:normAutofit lnSpcReduction="10000"/>
          </a:bodyPr>
          <a:lstStyle/>
          <a:p>
            <a:pPr marL="400050" lvl="1" indent="0">
              <a:spcBef>
                <a:spcPts val="0"/>
              </a:spcBef>
              <a:buNone/>
            </a:pPr>
            <a:r>
              <a:rPr lang="en-US" sz="9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References:</a:t>
            </a:r>
          </a:p>
          <a:p>
            <a:pPr marL="400050" lvl="1" indent="0">
              <a:spcBef>
                <a:spcPts val="0"/>
              </a:spcBef>
              <a:buNone/>
            </a:pPr>
            <a:r>
              <a:rPr lang="en-US" sz="9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www.cms.gov/files/document/health-equity-fact-sheet.pdf</a:t>
            </a:r>
          </a:p>
          <a:p>
            <a:pPr marL="400050" lvl="1" indent="0">
              <a:spcBef>
                <a:spcPts val="0"/>
              </a:spcBef>
              <a:buNone/>
            </a:pPr>
            <a:r>
              <a:rPr lang="en-US" sz="9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www.cdc.gov/aging/disparities</a:t>
            </a:r>
          </a:p>
          <a:p>
            <a:pPr marL="400050" lvl="1" indent="0">
              <a:spcBef>
                <a:spcPts val="0"/>
              </a:spcBef>
              <a:buNone/>
            </a:pPr>
            <a:r>
              <a:rPr lang="en-US" sz="9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https://health.gov/healthypeople/priority-areas/social-determinants-health</a:t>
            </a:r>
          </a:p>
          <a:p>
            <a:pPr marL="400050" lvl="1" indent="0">
              <a:spcBef>
                <a:spcPts val="0"/>
              </a:spcBef>
              <a:buNone/>
            </a:pPr>
            <a:endParaRPr lang="en-US" sz="1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a:xfrm>
            <a:off x="0" y="121461"/>
            <a:ext cx="11853643" cy="922686"/>
          </a:xfrm>
        </p:spPr>
        <p:txBody>
          <a:bodyPr>
            <a:normAutofit/>
          </a:bodyPr>
          <a:lstStyle/>
          <a:p>
            <a:pPr algn="ctr"/>
            <a:r>
              <a:rPr lang="en-US" sz="4000" b="1" dirty="0">
                <a:solidFill>
                  <a:srgbClr val="12A89D"/>
                </a:solidFill>
              </a:rPr>
              <a:t>Health Equity, Disparities &amp; Inequalities </a:t>
            </a:r>
            <a:endParaRPr lang="en-US" sz="3100" b="1" dirty="0">
              <a:solidFill>
                <a:srgbClr val="12A89D"/>
              </a:solidFill>
            </a:endParaRPr>
          </a:p>
        </p:txBody>
      </p:sp>
      <p:graphicFrame>
        <p:nvGraphicFramePr>
          <p:cNvPr id="6" name="Table 5">
            <a:extLst>
              <a:ext uri="{FF2B5EF4-FFF2-40B4-BE49-F238E27FC236}">
                <a16:creationId xmlns:a16="http://schemas.microsoft.com/office/drawing/2014/main" id="{FA4E88E7-6C80-41EA-91DB-A59B057218AD}"/>
              </a:ext>
            </a:extLst>
          </p:cNvPr>
          <p:cNvGraphicFramePr>
            <a:graphicFrameLocks noGrp="1"/>
          </p:cNvGraphicFramePr>
          <p:nvPr>
            <p:extLst>
              <p:ext uri="{D42A27DB-BD31-4B8C-83A1-F6EECF244321}">
                <p14:modId xmlns:p14="http://schemas.microsoft.com/office/powerpoint/2010/main" val="3399484418"/>
              </p:ext>
            </p:extLst>
          </p:nvPr>
        </p:nvGraphicFramePr>
        <p:xfrm>
          <a:off x="1778685" y="2485126"/>
          <a:ext cx="8127999" cy="2707667"/>
        </p:xfrm>
        <a:graphic>
          <a:graphicData uri="http://schemas.openxmlformats.org/drawingml/2006/table">
            <a:tbl>
              <a:tblPr firstRow="1" bandRow="1">
                <a:tableStyleId>{17292A2E-F333-43FB-9621-5CBBE7FDCDCB}</a:tableStyleId>
              </a:tblPr>
              <a:tblGrid>
                <a:gridCol w="2709333">
                  <a:extLst>
                    <a:ext uri="{9D8B030D-6E8A-4147-A177-3AD203B41FA5}">
                      <a16:colId xmlns:a16="http://schemas.microsoft.com/office/drawing/2014/main" val="1610794356"/>
                    </a:ext>
                  </a:extLst>
                </a:gridCol>
                <a:gridCol w="2709333">
                  <a:extLst>
                    <a:ext uri="{9D8B030D-6E8A-4147-A177-3AD203B41FA5}">
                      <a16:colId xmlns:a16="http://schemas.microsoft.com/office/drawing/2014/main" val="2527899392"/>
                    </a:ext>
                  </a:extLst>
                </a:gridCol>
                <a:gridCol w="2709333">
                  <a:extLst>
                    <a:ext uri="{9D8B030D-6E8A-4147-A177-3AD203B41FA5}">
                      <a16:colId xmlns:a16="http://schemas.microsoft.com/office/drawing/2014/main" val="4060070974"/>
                    </a:ext>
                  </a:extLst>
                </a:gridCol>
              </a:tblGrid>
              <a:tr h="345915">
                <a:tc>
                  <a:txBody>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Health Equity</a:t>
                      </a:r>
                    </a:p>
                  </a:txBody>
                  <a:tcPr/>
                </a:tc>
                <a:tc>
                  <a:txBody>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Health Disparities</a:t>
                      </a:r>
                    </a:p>
                  </a:txBody>
                  <a:tcPr/>
                </a:tc>
                <a:tc>
                  <a:txBody>
                    <a:bodyPr/>
                    <a:lstStyle/>
                    <a:p>
                      <a:pPr algn="ct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Health Inequities</a:t>
                      </a:r>
                    </a:p>
                  </a:txBody>
                  <a:tcPr/>
                </a:tc>
                <a:extLst>
                  <a:ext uri="{0D108BD9-81ED-4DB2-BD59-A6C34878D82A}">
                    <a16:rowId xmlns:a16="http://schemas.microsoft.com/office/drawing/2014/main" val="1441422771"/>
                  </a:ext>
                </a:extLst>
              </a:tr>
              <a:tr h="1673749">
                <a:tc>
                  <a:txBody>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attainment of the highest level of health for all people, where everyone has a fair and just opportunity to attain their optimal health regardless of race, ethnicity disability, sexual orientation, gender identity, socioeconomic status. geography, preferred language, and other factors that affect access to care and health outcomes. </a:t>
                      </a:r>
                    </a:p>
                  </a:txBody>
                  <a:tcPr/>
                </a:tc>
                <a:tc>
                  <a:txBody>
                    <a:bodyPr/>
                    <a:lstStyle/>
                    <a:p>
                      <a:pPr algn="ctr"/>
                      <a:r>
                        <a:rPr lang="en-US" sz="1200" dirty="0">
                          <a:solidFill>
                            <a:schemeClr val="bg1"/>
                          </a:solidFill>
                          <a:latin typeface="Calibri" panose="020F0502020204030204"/>
                          <a:ea typeface="+mn-ea"/>
                          <a:cs typeface="+mn-cs"/>
                        </a:rPr>
                        <a:t>Preventable differences in the burden of disease, injury, violence, or opportunities to achieve optimal health, health quality, or health outcomes that are experienced by underserved populations.</a:t>
                      </a:r>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Systematic differences in health outcomes. They are differences in health status or in the distribution of health resources between different population groups, arising from the social conditions in which people are born, grow, live, work and age.</a:t>
                      </a:r>
                    </a:p>
                  </a:txBody>
                  <a:tcPr/>
                </a:tc>
                <a:extLst>
                  <a:ext uri="{0D108BD9-81ED-4DB2-BD59-A6C34878D82A}">
                    <a16:rowId xmlns:a16="http://schemas.microsoft.com/office/drawing/2014/main" val="2746228870"/>
                  </a:ext>
                </a:extLst>
              </a:tr>
              <a:tr h="604547">
                <a:tc gridSpan="3">
                  <a:txBody>
                    <a:bodyP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Social Determinants of Health (“SDOH”) </a:t>
                      </a:r>
                      <a:r>
                        <a:rPr lang="en-US" sz="1200" b="0" dirty="0">
                          <a:solidFill>
                            <a:schemeClr val="bg1"/>
                          </a:solidFill>
                          <a:latin typeface="Calibri" panose="020F0502020204030204" pitchFamily="34" charset="0"/>
                          <a:ea typeface="Calibri" panose="020F0502020204030204" pitchFamily="34" charset="0"/>
                          <a:cs typeface="Calibri" panose="020F0502020204030204" pitchFamily="34" charset="0"/>
                        </a:rPr>
                        <a:t>are</a:t>
                      </a: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the conditions in the environments where people are born, live, learn, work, play, worship, and age that affect a wide range of health, functioning, and quality-of-life outcomes and risks. </a:t>
                      </a:r>
                    </a:p>
                  </a:txBody>
                  <a:tcPr/>
                </a:tc>
                <a:tc hMerge="1">
                  <a:txBody>
                    <a:bodyPr/>
                    <a:lstStyle/>
                    <a:p>
                      <a:pPr algn="ctr"/>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1615886"/>
                  </a:ext>
                </a:extLst>
              </a:tr>
            </a:tbl>
          </a:graphicData>
        </a:graphic>
      </p:graphicFrame>
      <p:pic>
        <p:nvPicPr>
          <p:cNvPr id="9" name="Picture 8">
            <a:extLst>
              <a:ext uri="{FF2B5EF4-FFF2-40B4-BE49-F238E27FC236}">
                <a16:creationId xmlns:a16="http://schemas.microsoft.com/office/drawing/2014/main" id="{9DB9A593-2DAD-47C5-BEED-30B89507F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585" y="911074"/>
            <a:ext cx="3209560" cy="1495271"/>
          </a:xfrm>
          <a:prstGeom prst="rect">
            <a:avLst/>
          </a:prstGeom>
        </p:spPr>
      </p:pic>
    </p:spTree>
    <p:extLst>
      <p:ext uri="{BB962C8B-B14F-4D97-AF65-F5344CB8AC3E}">
        <p14:creationId xmlns:p14="http://schemas.microsoft.com/office/powerpoint/2010/main" val="1744949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9" y="3395"/>
            <a:ext cx="12180821" cy="6854605"/>
          </a:xfrm>
          <a:prstGeom prst="rect">
            <a:avLst/>
          </a:prstGeom>
        </p:spPr>
      </p:pic>
      <p:sp>
        <p:nvSpPr>
          <p:cNvPr id="3" name="Content Placeholder 2">
            <a:extLst>
              <a:ext uri="{FF2B5EF4-FFF2-40B4-BE49-F238E27FC236}">
                <a16:creationId xmlns:a16="http://schemas.microsoft.com/office/drawing/2014/main" id="{C55F1310-604A-40AB-B4BA-0371389379A7}"/>
              </a:ext>
            </a:extLst>
          </p:cNvPr>
          <p:cNvSpPr>
            <a:spLocks noGrp="1"/>
          </p:cNvSpPr>
          <p:nvPr>
            <p:ph idx="1"/>
          </p:nvPr>
        </p:nvSpPr>
        <p:spPr>
          <a:xfrm>
            <a:off x="327178" y="1297459"/>
            <a:ext cx="11029240" cy="4324865"/>
          </a:xfrm>
        </p:spPr>
        <p:txBody>
          <a:bodyPr>
            <a:noAutofit/>
          </a:bodyPr>
          <a:lstStyle/>
          <a:p>
            <a:pPr marL="0" lvl="0" indent="0" defTabSz="914400">
              <a:spcBef>
                <a:spcPts val="0"/>
              </a:spcBef>
              <a:buClrTx/>
              <a:buSzTx/>
              <a:buNone/>
            </a:pP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The term </a:t>
            </a: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“underserved communities”</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 refers to populations sharing a particular characteristic, including  geographic communities that have been systematically denied a full opportunity to participate in aspects of economic, social, and civic life, as exemplified in the definition of “equity.”  This includes members of racial and ethnic communities, people with disabilities, members of the lesbian, gay, bisexual, transgender, and queer (LGBTQ+) community, individuals with limited English proficiency, members of rural communities, and persons otherwise adversely affected by persistent poverty or inequality.</a:t>
            </a:r>
          </a:p>
          <a:p>
            <a:pPr marL="0" lvl="0" indent="0" defTabSz="914400">
              <a:spcBef>
                <a:spcPts val="0"/>
              </a:spcBef>
              <a:buClrTx/>
              <a:buSzTx/>
              <a:buNone/>
            </a:pPr>
            <a:endPar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defTabSz="914400">
              <a:spcBef>
                <a:spcPts val="0"/>
              </a:spcBef>
              <a:buClrTx/>
              <a:buSzTx/>
              <a:buNone/>
            </a:pP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The Department of Health and Human Services (HHS) characterizes underserved, vulnerable and special needs populations as communities that include members of minority populations or individuals who have experienced health disparities, which are listed below:</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Latino, African American and AI/AN populations</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Refugees</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Individuals with limited English proficiency (LEP)</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Young adults and postsecondary graduating students who do not have health coverage options through a parent’s plan, student plan or employer plan</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New mothers and women with children</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Individuals with disabilities</a:t>
            </a:r>
          </a:p>
          <a:p>
            <a:pPr lvl="2" defTabSz="914400">
              <a:spcBef>
                <a:spcPts val="0"/>
              </a:spcBef>
              <a:buClrTx/>
              <a:buSzTx/>
              <a:buFont typeface="Wingdings" panose="05000000000000000000" pitchFamily="2" charset="2"/>
              <a:buChar cha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Medicaid-eligible consumers who are not enrolled in coverage despite being eligible for Medicaid</a:t>
            </a:r>
          </a:p>
          <a:p>
            <a:pPr marL="0" lvl="0" indent="0" defTabSz="914400">
              <a:lnSpc>
                <a:spcPct val="120000"/>
              </a:lnSpc>
              <a:spcBef>
                <a:spcPts val="0"/>
              </a:spcBef>
              <a:buClrTx/>
              <a:buSzTx/>
              <a:buNone/>
            </a:pPr>
            <a:endParaRPr lang="en-US" sz="1600" baseline="30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defTabSz="914400">
              <a:lnSpc>
                <a:spcPct val="120000"/>
              </a:lnSpc>
              <a:spcBef>
                <a:spcPts val="0"/>
              </a:spcBef>
              <a:buClrTx/>
              <a:buSzTx/>
              <a:buNone/>
            </a:pP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defTabSz="914400">
              <a:lnSpc>
                <a:spcPct val="120000"/>
              </a:lnSpc>
              <a:spcBef>
                <a:spcPts val="0"/>
              </a:spcBef>
              <a:buClrTx/>
              <a:buSzTx/>
              <a:buNone/>
            </a:pPr>
            <a:endPar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00050" lvl="1" indent="0" algn="ctr">
              <a:lnSpc>
                <a:spcPct val="120000"/>
              </a:lnSpc>
              <a:spcBef>
                <a:spcPts val="0"/>
              </a:spcBef>
              <a:buNone/>
            </a:pPr>
            <a:endParaRPr lang="en-US" sz="16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a:xfrm>
            <a:off x="11179" y="442737"/>
            <a:ext cx="11853643" cy="854722"/>
          </a:xfrm>
        </p:spPr>
        <p:txBody>
          <a:bodyPr>
            <a:normAutofit fontScale="90000"/>
          </a:bodyPr>
          <a:lstStyle/>
          <a:p>
            <a:pPr algn="ctr"/>
            <a:r>
              <a:rPr lang="en-US" sz="4000" b="1" dirty="0">
                <a:solidFill>
                  <a:srgbClr val="12A89D"/>
                </a:solidFill>
              </a:rPr>
              <a:t>Underserved Communities</a:t>
            </a:r>
            <a:br>
              <a:rPr lang="en-US" sz="3100" b="1" dirty="0">
                <a:solidFill>
                  <a:srgbClr val="12A89D"/>
                </a:solidFill>
              </a:rPr>
            </a:br>
            <a:endParaRPr lang="en-US" sz="3100" b="1" dirty="0">
              <a:solidFill>
                <a:srgbClr val="12A89D"/>
              </a:solidFill>
            </a:endParaRPr>
          </a:p>
        </p:txBody>
      </p:sp>
    </p:spTree>
    <p:extLst>
      <p:ext uri="{BB962C8B-B14F-4D97-AF65-F5344CB8AC3E}">
        <p14:creationId xmlns:p14="http://schemas.microsoft.com/office/powerpoint/2010/main" val="1647618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p:txBody>
          <a:bodyPr>
            <a:normAutofit fontScale="90000"/>
          </a:bodyPr>
          <a:lstStyle/>
          <a:p>
            <a:pPr algn="ctr"/>
            <a:br>
              <a:rPr lang="en-US" dirty="0">
                <a:solidFill>
                  <a:srgbClr val="12A89D"/>
                </a:solidFill>
              </a:rPr>
            </a:br>
            <a:r>
              <a:rPr lang="en-US" sz="3100" b="1" dirty="0">
                <a:solidFill>
                  <a:srgbClr val="12A89D"/>
                </a:solidFill>
              </a:rPr>
              <a:t>Advanced Care Planning (ACP)</a:t>
            </a:r>
            <a:br>
              <a:rPr lang="en-US" sz="3100" b="1" dirty="0">
                <a:solidFill>
                  <a:srgbClr val="12A89D"/>
                </a:solidFill>
              </a:rPr>
            </a:br>
            <a:endParaRPr lang="en-US" sz="3100" b="1" dirty="0">
              <a:solidFill>
                <a:srgbClr val="12A89D"/>
              </a:solidFill>
            </a:endParaRPr>
          </a:p>
        </p:txBody>
      </p:sp>
      <p:sp>
        <p:nvSpPr>
          <p:cNvPr id="3" name="Content Placeholder 2">
            <a:extLst>
              <a:ext uri="{FF2B5EF4-FFF2-40B4-BE49-F238E27FC236}">
                <a16:creationId xmlns:a16="http://schemas.microsoft.com/office/drawing/2014/main" id="{C55F1310-604A-40AB-B4BA-0371389379A7}"/>
              </a:ext>
            </a:extLst>
          </p:cNvPr>
          <p:cNvSpPr>
            <a:spLocks noGrp="1"/>
          </p:cNvSpPr>
          <p:nvPr>
            <p:ph sz="half" idx="1"/>
          </p:nvPr>
        </p:nvSpPr>
        <p:spPr/>
        <p:txBody>
          <a:bodyPr>
            <a:normAutofit lnSpcReduction="10000"/>
          </a:bodyPr>
          <a:lstStyle/>
          <a:p>
            <a:pPr marL="457200" indent="-457200">
              <a:buAutoNum type="alphaUcPeriod"/>
            </a:pPr>
            <a:r>
              <a:rPr lang="en-US" b="1" dirty="0">
                <a:solidFill>
                  <a:schemeClr val="bg1"/>
                </a:solidFill>
                <a:latin typeface="Calibri" panose="020F0502020204030204" pitchFamily="34" charset="0"/>
                <a:cs typeface="Calibri" panose="020F0502020204030204" pitchFamily="34" charset="0"/>
              </a:rPr>
              <a:t>What is it?</a:t>
            </a:r>
          </a:p>
          <a:p>
            <a:pPr marL="857250" lvl="1" indent="-457200">
              <a:buFont typeface="Wingdings" panose="05000000000000000000" pitchFamily="2" charset="2"/>
              <a:buChar char="Ø"/>
            </a:pPr>
            <a:r>
              <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voluntary, face-to-face service (telehealth also counts), between a physician or other qualified health care professional (QHP) and a patient, family member, caregiver or surrogate to discuss the patient’s health care wishes if they become unable to make their own medical decisions.  </a:t>
            </a:r>
            <a:endParaRPr lang="en-US" sz="1600" dirty="0">
              <a:solidFill>
                <a:schemeClr val="bg1"/>
              </a:solidFill>
            </a:endParaRPr>
          </a:p>
          <a:p>
            <a:pPr marL="457200" lvl="0" indent="-457200">
              <a:buClr>
                <a:srgbClr val="1E5155">
                  <a:lumMod val="40000"/>
                  <a:lumOff val="60000"/>
                </a:srgbClr>
              </a:buClr>
              <a:buFont typeface="Wingdings 3" charset="2"/>
              <a:buAutoNum type="alphaUcPeriod"/>
            </a:pPr>
            <a:r>
              <a:rPr lang="en-US" b="1" dirty="0">
                <a:solidFill>
                  <a:prstClr val="black"/>
                </a:solidFill>
                <a:latin typeface="Calibri" panose="020F0502020204030204" pitchFamily="34" charset="0"/>
                <a:cs typeface="Calibri" panose="020F0502020204030204" pitchFamily="34" charset="0"/>
              </a:rPr>
              <a:t>Purpose</a:t>
            </a:r>
          </a:p>
          <a:p>
            <a:pPr marL="857250" lvl="1" indent="-457200">
              <a:buClr>
                <a:srgbClr val="1E5155">
                  <a:lumMod val="40000"/>
                  <a:lumOff val="60000"/>
                </a:srgbClr>
              </a:buClr>
              <a:buFont typeface="Wingdings" panose="05000000000000000000" pitchFamily="2" charset="2"/>
              <a:buChar char="Ø"/>
            </a:pPr>
            <a:r>
              <a:rPr lang="en-US" sz="1600" dirty="0">
                <a:solidFill>
                  <a:prstClr val="black"/>
                </a:solidFill>
                <a:latin typeface="Calibri" panose="020F0502020204030204" pitchFamily="34" charset="0"/>
                <a:cs typeface="Calibri" panose="020F0502020204030204" pitchFamily="34" charset="0"/>
              </a:rPr>
              <a:t>To help adults at any age or stage of health understand and share their personal values, life goals and preferences regarding future medical care.  It is not a single decision, it is a process that involves a variety of steps.  </a:t>
            </a:r>
          </a:p>
          <a:p>
            <a:pPr marL="400050" lvl="1"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37"/>
            <a:ext cx="12192000" cy="6860896"/>
          </a:xfrm>
          <a:prstGeom prst="rect">
            <a:avLst/>
          </a:prstGeom>
        </p:spPr>
      </p:pic>
      <p:sp>
        <p:nvSpPr>
          <p:cNvPr id="8" name="Content Placeholder 2">
            <a:extLst>
              <a:ext uri="{FF2B5EF4-FFF2-40B4-BE49-F238E27FC236}">
                <a16:creationId xmlns:a16="http://schemas.microsoft.com/office/drawing/2014/main" id="{C55F1310-604A-40AB-B4BA-0371389379A7}"/>
              </a:ext>
            </a:extLst>
          </p:cNvPr>
          <p:cNvSpPr txBox="1">
            <a:spLocks/>
          </p:cNvSpPr>
          <p:nvPr/>
        </p:nvSpPr>
        <p:spPr>
          <a:xfrm>
            <a:off x="2685011" y="1165367"/>
            <a:ext cx="8909342" cy="4496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00050" lvl="1" indent="0">
              <a:buFont typeface="Wingdings 3" charset="2"/>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34110C96-4175-48BE-82B0-51A3589470E6}"/>
              </a:ext>
            </a:extLst>
          </p:cNvPr>
          <p:cNvSpPr txBox="1">
            <a:spLocks/>
          </p:cNvSpPr>
          <p:nvPr/>
        </p:nvSpPr>
        <p:spPr>
          <a:xfrm>
            <a:off x="133157" y="-243718"/>
            <a:ext cx="1185364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dirty="0">
                <a:solidFill>
                  <a:srgbClr val="12A89D"/>
                </a:solidFill>
              </a:rPr>
            </a:br>
            <a:r>
              <a:rPr lang="en-US" sz="3300" b="1" dirty="0">
                <a:solidFill>
                  <a:srgbClr val="12A89D"/>
                </a:solidFill>
              </a:rPr>
              <a:t>Social Determinants of Health Overview  </a:t>
            </a:r>
          </a:p>
        </p:txBody>
      </p:sp>
      <p:sp>
        <p:nvSpPr>
          <p:cNvPr id="15" name="AutoShape 16" descr="Artificial Nutrition and Hydration (Diary of a Paris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60375" y="1075874"/>
            <a:ext cx="11398545" cy="5709255"/>
          </a:xfrm>
          <a:prstGeom prst="rect">
            <a:avLst/>
          </a:prstGeom>
          <a:noFill/>
          <a:ln>
            <a:noFill/>
          </a:ln>
        </p:spPr>
        <p:txBody>
          <a:bodyPr wrap="square" rtlCol="0">
            <a:spAutoFit/>
          </a:bodyPr>
          <a:lstStyle/>
          <a:p>
            <a:pPr lvl="0"/>
            <a:r>
              <a:rPr lang="en-US" b="1" dirty="0">
                <a:solidFill>
                  <a:prstClr val="black"/>
                </a:solidFill>
                <a:latin typeface="Calibri" panose="020F0502020204030204"/>
              </a:rPr>
              <a:t>What Impacts Our Health?</a:t>
            </a:r>
          </a:p>
          <a:p>
            <a:pPr lvl="0"/>
            <a:r>
              <a:rPr lang="en-US" dirty="0">
                <a:solidFill>
                  <a:prstClr val="black"/>
                </a:solidFill>
                <a:latin typeface="Calibri" panose="020F0502020204030204"/>
              </a:rPr>
              <a:t>Our health is determined in part by the: </a:t>
            </a:r>
          </a:p>
          <a:p>
            <a:pPr marL="1257300" lvl="2" indent="-342900">
              <a:buFont typeface="Wingdings" panose="05000000000000000000" pitchFamily="2" charset="2"/>
              <a:buChar char="§"/>
            </a:pPr>
            <a:r>
              <a:rPr lang="en-US" dirty="0">
                <a:solidFill>
                  <a:prstClr val="black"/>
                </a:solidFill>
                <a:latin typeface="Calibri" panose="020F0502020204030204"/>
              </a:rPr>
              <a:t>Access to social and economic opportunities </a:t>
            </a:r>
          </a:p>
          <a:p>
            <a:pPr marL="1257300" lvl="2" indent="-342900">
              <a:buFont typeface="Wingdings" panose="05000000000000000000" pitchFamily="2" charset="2"/>
              <a:buChar char="§"/>
            </a:pPr>
            <a:r>
              <a:rPr lang="en-US" dirty="0">
                <a:solidFill>
                  <a:prstClr val="black"/>
                </a:solidFill>
                <a:latin typeface="Calibri" panose="020F0502020204030204"/>
              </a:rPr>
              <a:t>Resources and supports available in our homes, neighborhoods, and communities </a:t>
            </a:r>
          </a:p>
          <a:p>
            <a:pPr marL="1257300" lvl="2" indent="-342900">
              <a:buFont typeface="Wingdings" panose="05000000000000000000" pitchFamily="2" charset="2"/>
              <a:buChar char="§"/>
            </a:pPr>
            <a:r>
              <a:rPr lang="en-US" dirty="0">
                <a:solidFill>
                  <a:prstClr val="black"/>
                </a:solidFill>
                <a:latin typeface="Calibri" panose="020F0502020204030204"/>
              </a:rPr>
              <a:t>Quality of our schooling </a:t>
            </a:r>
          </a:p>
          <a:p>
            <a:pPr marL="1257300" lvl="2" indent="-342900">
              <a:buFont typeface="Wingdings" panose="05000000000000000000" pitchFamily="2" charset="2"/>
              <a:buChar char="§"/>
            </a:pPr>
            <a:r>
              <a:rPr lang="en-US" dirty="0">
                <a:solidFill>
                  <a:prstClr val="black"/>
                </a:solidFill>
                <a:latin typeface="Calibri" panose="020F0502020204030204"/>
              </a:rPr>
              <a:t>Safety of our workplaces </a:t>
            </a:r>
          </a:p>
          <a:p>
            <a:pPr marL="1257300" lvl="2" indent="-342900">
              <a:buFont typeface="Wingdings" panose="05000000000000000000" pitchFamily="2" charset="2"/>
              <a:buChar char="§"/>
            </a:pPr>
            <a:r>
              <a:rPr lang="en-US" dirty="0">
                <a:solidFill>
                  <a:prstClr val="black"/>
                </a:solidFill>
                <a:latin typeface="Calibri" panose="020F0502020204030204"/>
              </a:rPr>
              <a:t>Cleanliness of our water, food, and air </a:t>
            </a:r>
          </a:p>
          <a:p>
            <a:pPr marL="1257300" lvl="2" indent="-342900">
              <a:buFont typeface="Wingdings" panose="05000000000000000000" pitchFamily="2" charset="2"/>
              <a:buChar char="§"/>
            </a:pPr>
            <a:r>
              <a:rPr lang="en-US" dirty="0">
                <a:solidFill>
                  <a:prstClr val="black"/>
                </a:solidFill>
                <a:latin typeface="Calibri" panose="020F0502020204030204"/>
              </a:rPr>
              <a:t>Nature of our social interactions and relationships</a:t>
            </a:r>
          </a:p>
          <a:p>
            <a:pPr lvl="0"/>
            <a:r>
              <a:rPr lang="en-US" dirty="0">
                <a:solidFill>
                  <a:prstClr val="black"/>
                </a:solidFill>
                <a:latin typeface="Calibri" panose="020F0502020204030204"/>
              </a:rPr>
              <a:t>The conditions in which we live explain in part why some Americans are healthier than others and why Americans in general are not as healthy as they could be.</a:t>
            </a:r>
          </a:p>
          <a:p>
            <a:pPr lvl="0"/>
            <a:endParaRPr lang="en-US" sz="2000" b="1" dirty="0">
              <a:solidFill>
                <a:prstClr val="black"/>
              </a:solidFill>
              <a:latin typeface="Calibri" panose="020F0502020204030204"/>
            </a:endParaRPr>
          </a:p>
          <a:p>
            <a:pPr lvl="0"/>
            <a:r>
              <a:rPr lang="en-US" b="1" dirty="0">
                <a:solidFill>
                  <a:prstClr val="black"/>
                </a:solidFill>
                <a:latin typeface="Calibri" panose="020F0502020204030204"/>
              </a:rPr>
              <a:t>Factors in SDOH</a:t>
            </a:r>
          </a:p>
          <a:p>
            <a:pPr lvl="0"/>
            <a:r>
              <a:rPr lang="en-US" dirty="0">
                <a:solidFill>
                  <a:prstClr val="black"/>
                </a:solidFill>
                <a:latin typeface="Calibri" panose="020F0502020204030204"/>
              </a:rPr>
              <a:t>SDOH are complex, integrated, and overlapping social structures </a:t>
            </a:r>
          </a:p>
          <a:p>
            <a:pPr lvl="0"/>
            <a:r>
              <a:rPr lang="en-US" dirty="0">
                <a:solidFill>
                  <a:prstClr val="black"/>
                </a:solidFill>
                <a:latin typeface="Calibri" panose="020F0502020204030204"/>
              </a:rPr>
              <a:t>and economic systems that are responsible for most health inequities.</a:t>
            </a:r>
          </a:p>
          <a:p>
            <a:pPr lvl="0"/>
            <a:r>
              <a:rPr lang="en-US" dirty="0">
                <a:solidFill>
                  <a:prstClr val="black"/>
                </a:solidFill>
                <a:latin typeface="Calibri" panose="020F0502020204030204"/>
              </a:rPr>
              <a:t>The factors involved are shown in the picture.</a:t>
            </a:r>
          </a:p>
          <a:p>
            <a:pPr lvl="0"/>
            <a:endParaRPr lang="en-US" sz="1600" dirty="0">
              <a:solidFill>
                <a:prstClr val="black"/>
              </a:solidFill>
              <a:latin typeface="Calibri" panose="020F0502020204030204"/>
            </a:endParaRPr>
          </a:p>
          <a:p>
            <a:pPr lvl="0"/>
            <a:endParaRPr lang="en-US" sz="1600" dirty="0">
              <a:solidFill>
                <a:prstClr val="black"/>
              </a:solidFill>
              <a:latin typeface="Calibri" panose="020F0502020204030204"/>
            </a:endParaRPr>
          </a:p>
          <a:p>
            <a:pPr lvl="0"/>
            <a:endParaRPr lang="en-US" sz="1600" dirty="0">
              <a:solidFill>
                <a:prstClr val="black"/>
              </a:solidFill>
              <a:latin typeface="Calibri" panose="020F0502020204030204"/>
            </a:endParaRPr>
          </a:p>
          <a:p>
            <a:pPr lvl="0"/>
            <a:endParaRPr lang="en-US" sz="1600" dirty="0">
              <a:solidFill>
                <a:prstClr val="black"/>
              </a:solidFill>
              <a:latin typeface="Calibri" panose="020F0502020204030204"/>
            </a:endParaRPr>
          </a:p>
          <a:p>
            <a:endParaRPr lang="en-US" sz="2000" dirty="0">
              <a:solidFill>
                <a:prstClr val="black"/>
              </a:solidFill>
              <a:latin typeface="Calibri" panose="020F0502020204030204"/>
              <a:hlinkClick r:id="rId3">
                <a:extLst>
                  <a:ext uri="{A12FA001-AC4F-418D-AE19-62706E023703}">
                    <ahyp:hlinkClr xmlns:ahyp="http://schemas.microsoft.com/office/drawing/2018/hyperlinkcolor" val="tx"/>
                  </a:ext>
                </a:extLst>
              </a:hlinkClick>
            </a:endParaRPr>
          </a:p>
          <a:p>
            <a:r>
              <a:rPr lang="en-US" sz="900" dirty="0">
                <a:solidFill>
                  <a:schemeClr val="bg1"/>
                </a:solidFill>
                <a:latin typeface="Calibri" panose="020F0502020204030204"/>
                <a:hlinkClick r:id="rId3">
                  <a:extLst>
                    <a:ext uri="{A12FA001-AC4F-418D-AE19-62706E023703}">
                      <ahyp:hlinkClr xmlns:ahyp="http://schemas.microsoft.com/office/drawing/2018/hyperlinkcolor" val="tx"/>
                    </a:ext>
                  </a:extLst>
                </a:hlinkClick>
              </a:rPr>
              <a:t>https://www.cdc.gov/public-health-gateway/php/about/social-determinants-of-health.html?CDC_AAref_Val=https://www.cdc.gov/publichealthgateway/sdoh/index.html</a:t>
            </a:r>
            <a:endParaRPr lang="en-US" sz="900" dirty="0">
              <a:solidFill>
                <a:schemeClr val="bg1"/>
              </a:solidFill>
              <a:latin typeface="Calibri" panose="020F0502020204030204"/>
            </a:endParaRPr>
          </a:p>
        </p:txBody>
      </p:sp>
      <p:pic>
        <p:nvPicPr>
          <p:cNvPr id="7" name="Picture 6">
            <a:extLst>
              <a:ext uri="{FF2B5EF4-FFF2-40B4-BE49-F238E27FC236}">
                <a16:creationId xmlns:a16="http://schemas.microsoft.com/office/drawing/2014/main" id="{10441195-0627-4ABC-9876-5547DEE4B091}"/>
              </a:ext>
            </a:extLst>
          </p:cNvPr>
          <p:cNvPicPr>
            <a:picLocks noChangeAspect="1"/>
          </p:cNvPicPr>
          <p:nvPr/>
        </p:nvPicPr>
        <p:blipFill>
          <a:blip r:embed="rId4"/>
          <a:stretch>
            <a:fillRect/>
          </a:stretch>
        </p:blipFill>
        <p:spPr>
          <a:xfrm>
            <a:off x="7165383" y="3750671"/>
            <a:ext cx="4595510" cy="2130014"/>
          </a:xfrm>
          <a:prstGeom prst="rect">
            <a:avLst/>
          </a:prstGeom>
        </p:spPr>
      </p:pic>
      <p:sp>
        <p:nvSpPr>
          <p:cNvPr id="10" name="Slide Number Placeholder 9">
            <a:extLst>
              <a:ext uri="{FF2B5EF4-FFF2-40B4-BE49-F238E27FC236}">
                <a16:creationId xmlns:a16="http://schemas.microsoft.com/office/drawing/2014/main" id="{DB94376D-D1D6-4C7D-8FD6-A14159A8E85F}"/>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513234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0C96-4175-48BE-82B0-51A3589470E6}"/>
              </a:ext>
            </a:extLst>
          </p:cNvPr>
          <p:cNvSpPr>
            <a:spLocks noGrp="1"/>
          </p:cNvSpPr>
          <p:nvPr>
            <p:ph type="title"/>
          </p:nvPr>
        </p:nvSpPr>
        <p:spPr/>
        <p:txBody>
          <a:bodyPr>
            <a:normAutofit fontScale="90000"/>
          </a:bodyPr>
          <a:lstStyle/>
          <a:p>
            <a:pPr algn="ctr"/>
            <a:br>
              <a:rPr lang="en-US" dirty="0">
                <a:solidFill>
                  <a:srgbClr val="12A89D"/>
                </a:solidFill>
              </a:rPr>
            </a:br>
            <a:r>
              <a:rPr lang="en-US" sz="3100" b="1" dirty="0">
                <a:solidFill>
                  <a:srgbClr val="12A89D"/>
                </a:solidFill>
              </a:rPr>
              <a:t>Advanced Care Planning (ACP)</a:t>
            </a:r>
            <a:br>
              <a:rPr lang="en-US" sz="3100" b="1" dirty="0">
                <a:solidFill>
                  <a:srgbClr val="12A89D"/>
                </a:solidFill>
              </a:rPr>
            </a:br>
            <a:endParaRPr lang="en-US" sz="3100" b="1" dirty="0">
              <a:solidFill>
                <a:srgbClr val="12A89D"/>
              </a:solidFill>
            </a:endParaRPr>
          </a:p>
        </p:txBody>
      </p:sp>
      <p:sp>
        <p:nvSpPr>
          <p:cNvPr id="3" name="Content Placeholder 2">
            <a:extLst>
              <a:ext uri="{FF2B5EF4-FFF2-40B4-BE49-F238E27FC236}">
                <a16:creationId xmlns:a16="http://schemas.microsoft.com/office/drawing/2014/main" id="{C55F1310-604A-40AB-B4BA-0371389379A7}"/>
              </a:ext>
            </a:extLst>
          </p:cNvPr>
          <p:cNvSpPr>
            <a:spLocks noGrp="1"/>
          </p:cNvSpPr>
          <p:nvPr>
            <p:ph sz="half" idx="1"/>
          </p:nvPr>
        </p:nvSpPr>
        <p:spPr/>
        <p:txBody>
          <a:bodyPr>
            <a:normAutofit lnSpcReduction="10000"/>
          </a:bodyPr>
          <a:lstStyle/>
          <a:p>
            <a:pPr marL="457200" indent="-457200">
              <a:buAutoNum type="alphaUcPeriod"/>
            </a:pPr>
            <a:r>
              <a:rPr lang="en-US" b="1" dirty="0">
                <a:solidFill>
                  <a:schemeClr val="bg1"/>
                </a:solidFill>
                <a:latin typeface="Calibri" panose="020F0502020204030204" pitchFamily="34" charset="0"/>
                <a:cs typeface="Calibri" panose="020F0502020204030204" pitchFamily="34" charset="0"/>
              </a:rPr>
              <a:t>What is it?</a:t>
            </a:r>
          </a:p>
          <a:p>
            <a:pPr marL="857250" lvl="1" indent="-457200">
              <a:buFont typeface="Wingdings" panose="05000000000000000000" pitchFamily="2" charset="2"/>
              <a:buChar char="Ø"/>
            </a:pPr>
            <a:r>
              <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 voluntary, face-to-face service (telehealth also counts), between a physician or other qualified health care professional (QHP) and a patient, family member, caregiver or surrogate to discuss the patient’s health care wishes if they become unable to make their own medical decisions.  </a:t>
            </a:r>
            <a:endParaRPr lang="en-US" sz="1600" dirty="0">
              <a:solidFill>
                <a:schemeClr val="bg1"/>
              </a:solidFill>
            </a:endParaRPr>
          </a:p>
          <a:p>
            <a:pPr marL="457200" lvl="0" indent="-457200">
              <a:buClr>
                <a:srgbClr val="1E5155">
                  <a:lumMod val="40000"/>
                  <a:lumOff val="60000"/>
                </a:srgbClr>
              </a:buClr>
              <a:buFont typeface="Wingdings 3" charset="2"/>
              <a:buAutoNum type="alphaUcPeriod"/>
            </a:pPr>
            <a:r>
              <a:rPr lang="en-US" b="1" dirty="0">
                <a:solidFill>
                  <a:prstClr val="black"/>
                </a:solidFill>
                <a:latin typeface="Calibri" panose="020F0502020204030204" pitchFamily="34" charset="0"/>
                <a:cs typeface="Calibri" panose="020F0502020204030204" pitchFamily="34" charset="0"/>
              </a:rPr>
              <a:t>Purpose</a:t>
            </a:r>
          </a:p>
          <a:p>
            <a:pPr marL="857250" lvl="1" indent="-457200">
              <a:buClr>
                <a:srgbClr val="1E5155">
                  <a:lumMod val="40000"/>
                  <a:lumOff val="60000"/>
                </a:srgbClr>
              </a:buClr>
              <a:buFont typeface="Wingdings" panose="05000000000000000000" pitchFamily="2" charset="2"/>
              <a:buChar char="Ø"/>
            </a:pPr>
            <a:r>
              <a:rPr lang="en-US" sz="1600" dirty="0">
                <a:solidFill>
                  <a:prstClr val="black"/>
                </a:solidFill>
                <a:latin typeface="Calibri" panose="020F0502020204030204" pitchFamily="34" charset="0"/>
                <a:cs typeface="Calibri" panose="020F0502020204030204" pitchFamily="34" charset="0"/>
              </a:rPr>
              <a:t>To help adults at any age or stage of health understand and share their personal values, life goals and preferences regarding future medical care.  It is not a single decision, it is a process that involves a variety of steps.  </a:t>
            </a:r>
          </a:p>
          <a:p>
            <a:pPr marL="400050" lvl="1" indent="0">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ECE5045E-3B2C-411F-81FE-87150DF0C9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1330" y="2055813"/>
            <a:ext cx="3822477" cy="4200525"/>
          </a:xfrm>
        </p:spPr>
      </p:pic>
      <p:pic>
        <p:nvPicPr>
          <p:cNvPr id="5" name="Content Placeholder 4">
            <a:extLst>
              <a:ext uri="{FF2B5EF4-FFF2-40B4-BE49-F238E27FC236}">
                <a16:creationId xmlns:a16="http://schemas.microsoft.com/office/drawing/2014/main" id="{491C7EB8-CD41-4680-A632-F7330BC84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26"/>
            <a:ext cx="12192000" cy="6860896"/>
          </a:xfrm>
          <a:prstGeom prst="rect">
            <a:avLst/>
          </a:prstGeom>
        </p:spPr>
      </p:pic>
      <p:sp>
        <p:nvSpPr>
          <p:cNvPr id="8" name="Content Placeholder 2">
            <a:extLst>
              <a:ext uri="{FF2B5EF4-FFF2-40B4-BE49-F238E27FC236}">
                <a16:creationId xmlns:a16="http://schemas.microsoft.com/office/drawing/2014/main" id="{C55F1310-604A-40AB-B4BA-0371389379A7}"/>
              </a:ext>
            </a:extLst>
          </p:cNvPr>
          <p:cNvSpPr txBox="1">
            <a:spLocks/>
          </p:cNvSpPr>
          <p:nvPr/>
        </p:nvSpPr>
        <p:spPr>
          <a:xfrm>
            <a:off x="2685011" y="1165367"/>
            <a:ext cx="8909342" cy="4496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00050" lvl="1" indent="0">
              <a:buFont typeface="Wingdings 3" charset="2"/>
              <a:buNone/>
            </a:pPr>
            <a:endParaRPr lang="en-US" sz="1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AutoShape 16" descr="Artificial Nutrition and Hydration (Diary of a Parish Pri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Slide Number Placeholder 9">
            <a:extLst>
              <a:ext uri="{FF2B5EF4-FFF2-40B4-BE49-F238E27FC236}">
                <a16:creationId xmlns:a16="http://schemas.microsoft.com/office/drawing/2014/main" id="{DB94376D-D1D6-4C7D-8FD6-A14159A8E85F}"/>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13" name="Picture 12">
            <a:extLst>
              <a:ext uri="{FF2B5EF4-FFF2-40B4-BE49-F238E27FC236}">
                <a16:creationId xmlns:a16="http://schemas.microsoft.com/office/drawing/2014/main" id="{12E79C71-A7C4-465B-B8EB-D1AE34D9F234}"/>
              </a:ext>
            </a:extLst>
          </p:cNvPr>
          <p:cNvPicPr>
            <a:picLocks noChangeAspect="1"/>
          </p:cNvPicPr>
          <p:nvPr/>
        </p:nvPicPr>
        <p:blipFill rotWithShape="1">
          <a:blip r:embed="rId2">
            <a:extLst>
              <a:ext uri="{28A0092B-C50C-407E-A947-70E740481C1C}">
                <a14:useLocalDpi xmlns:a14="http://schemas.microsoft.com/office/drawing/2010/main" val="0"/>
              </a:ext>
            </a:extLst>
          </a:blip>
          <a:srcRect t="16271" b="14885"/>
          <a:stretch/>
        </p:blipFill>
        <p:spPr>
          <a:xfrm>
            <a:off x="5524742" y="964949"/>
            <a:ext cx="6240780" cy="4721248"/>
          </a:xfrm>
          <a:prstGeom prst="rect">
            <a:avLst/>
          </a:prstGeom>
          <a:ln>
            <a:noFill/>
          </a:ln>
          <a:effectLst>
            <a:outerShdw blurRad="190500" algn="tl" rotWithShape="0">
              <a:srgbClr val="000000">
                <a:alpha val="70000"/>
              </a:srgbClr>
            </a:outerShdw>
          </a:effectLst>
        </p:spPr>
      </p:pic>
      <p:sp>
        <p:nvSpPr>
          <p:cNvPr id="16" name="Title 1">
            <a:extLst>
              <a:ext uri="{FF2B5EF4-FFF2-40B4-BE49-F238E27FC236}">
                <a16:creationId xmlns:a16="http://schemas.microsoft.com/office/drawing/2014/main" id="{4D25DD99-64FB-40EF-80F9-4377134D3D28}"/>
              </a:ext>
            </a:extLst>
          </p:cNvPr>
          <p:cNvSpPr txBox="1">
            <a:spLocks/>
          </p:cNvSpPr>
          <p:nvPr/>
        </p:nvSpPr>
        <p:spPr>
          <a:xfrm>
            <a:off x="36655" y="-404536"/>
            <a:ext cx="1185364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dirty="0">
                <a:solidFill>
                  <a:srgbClr val="12A89D"/>
                </a:solidFill>
              </a:rPr>
            </a:br>
            <a:r>
              <a:rPr lang="en-US" sz="3300" b="1" dirty="0">
                <a:solidFill>
                  <a:srgbClr val="12A89D"/>
                </a:solidFill>
              </a:rPr>
              <a:t>Social Determinants of Health Overview  </a:t>
            </a:r>
          </a:p>
        </p:txBody>
      </p:sp>
      <p:sp>
        <p:nvSpPr>
          <p:cNvPr id="17" name="Rectangle 16">
            <a:extLst>
              <a:ext uri="{FF2B5EF4-FFF2-40B4-BE49-F238E27FC236}">
                <a16:creationId xmlns:a16="http://schemas.microsoft.com/office/drawing/2014/main" id="{2CFB1162-9AA2-4F96-ABA0-D156CED46801}"/>
              </a:ext>
            </a:extLst>
          </p:cNvPr>
          <p:cNvSpPr/>
          <p:nvPr/>
        </p:nvSpPr>
        <p:spPr>
          <a:xfrm>
            <a:off x="284533" y="924916"/>
            <a:ext cx="5042150" cy="4801314"/>
          </a:xfrm>
          <a:prstGeom prst="rect">
            <a:avLst/>
          </a:prstGeom>
        </p:spPr>
        <p:txBody>
          <a:bodyPr wrap="square">
            <a:spAutoFit/>
          </a:bodyPr>
          <a:lstStyle/>
          <a:p>
            <a:pPr lvl="0"/>
            <a:r>
              <a:rPr lang="en-US" b="1" dirty="0">
                <a:solidFill>
                  <a:prstClr val="black"/>
                </a:solidFill>
                <a:latin typeface="Calibri" panose="020F0502020204030204"/>
              </a:rPr>
              <a:t>What Impacts Our Health?</a:t>
            </a:r>
          </a:p>
          <a:p>
            <a:pPr lvl="0"/>
            <a:r>
              <a:rPr lang="en-US" dirty="0">
                <a:solidFill>
                  <a:prstClr val="black"/>
                </a:solidFill>
                <a:latin typeface="Calibri" panose="020F0502020204030204"/>
              </a:rPr>
              <a:t>Our health is determined in part by the: </a:t>
            </a:r>
          </a:p>
          <a:p>
            <a:pPr marL="1257300" lvl="2" indent="-342900">
              <a:buFont typeface="Wingdings" panose="05000000000000000000" pitchFamily="2" charset="2"/>
              <a:buChar char="§"/>
            </a:pPr>
            <a:r>
              <a:rPr lang="en-US" dirty="0">
                <a:solidFill>
                  <a:prstClr val="black"/>
                </a:solidFill>
                <a:latin typeface="Calibri" panose="020F0502020204030204"/>
              </a:rPr>
              <a:t>Access to social and economic opportunities </a:t>
            </a:r>
          </a:p>
          <a:p>
            <a:pPr marL="1257300" lvl="2" indent="-342900">
              <a:buFont typeface="Wingdings" panose="05000000000000000000" pitchFamily="2" charset="2"/>
              <a:buChar char="§"/>
            </a:pPr>
            <a:r>
              <a:rPr lang="en-US" dirty="0">
                <a:solidFill>
                  <a:prstClr val="black"/>
                </a:solidFill>
                <a:latin typeface="Calibri" panose="020F0502020204030204"/>
              </a:rPr>
              <a:t>Resources and supports available in our homes, neighborhoods, and communities </a:t>
            </a:r>
          </a:p>
          <a:p>
            <a:pPr marL="1257300" lvl="2" indent="-342900">
              <a:buFont typeface="Wingdings" panose="05000000000000000000" pitchFamily="2" charset="2"/>
              <a:buChar char="§"/>
            </a:pPr>
            <a:r>
              <a:rPr lang="en-US" dirty="0">
                <a:solidFill>
                  <a:prstClr val="black"/>
                </a:solidFill>
                <a:latin typeface="Calibri" panose="020F0502020204030204"/>
              </a:rPr>
              <a:t>Quality of our schooling </a:t>
            </a:r>
          </a:p>
          <a:p>
            <a:pPr marL="1257300" lvl="2" indent="-342900">
              <a:buFont typeface="Wingdings" panose="05000000000000000000" pitchFamily="2" charset="2"/>
              <a:buChar char="§"/>
            </a:pPr>
            <a:r>
              <a:rPr lang="en-US" dirty="0">
                <a:solidFill>
                  <a:prstClr val="black"/>
                </a:solidFill>
                <a:latin typeface="Calibri" panose="020F0502020204030204"/>
              </a:rPr>
              <a:t>Safety of our workplaces </a:t>
            </a:r>
          </a:p>
          <a:p>
            <a:pPr marL="1257300" lvl="2" indent="-342900">
              <a:buFont typeface="Wingdings" panose="05000000000000000000" pitchFamily="2" charset="2"/>
              <a:buChar char="§"/>
            </a:pPr>
            <a:r>
              <a:rPr lang="en-US" dirty="0">
                <a:solidFill>
                  <a:prstClr val="black"/>
                </a:solidFill>
                <a:latin typeface="Calibri" panose="020F0502020204030204"/>
              </a:rPr>
              <a:t>Cleanliness of our water, food, and air </a:t>
            </a:r>
          </a:p>
          <a:p>
            <a:pPr marL="1257300" lvl="2" indent="-342900">
              <a:buFont typeface="Wingdings" panose="05000000000000000000" pitchFamily="2" charset="2"/>
              <a:buChar char="§"/>
            </a:pPr>
            <a:r>
              <a:rPr lang="en-US" dirty="0">
                <a:solidFill>
                  <a:prstClr val="black"/>
                </a:solidFill>
                <a:latin typeface="Calibri" panose="020F0502020204030204"/>
              </a:rPr>
              <a:t>Nature of our social interactions and relationships</a:t>
            </a:r>
          </a:p>
          <a:p>
            <a:pPr marL="1257300" lvl="2" indent="-342900">
              <a:buFont typeface="Wingdings" panose="05000000000000000000" pitchFamily="2" charset="2"/>
              <a:buChar char="§"/>
            </a:pPr>
            <a:endParaRPr lang="en-US" dirty="0">
              <a:solidFill>
                <a:prstClr val="black"/>
              </a:solidFill>
              <a:latin typeface="Calibri" panose="020F0502020204030204"/>
            </a:endParaRPr>
          </a:p>
          <a:p>
            <a:pPr lvl="0"/>
            <a:r>
              <a:rPr lang="en-US" dirty="0">
                <a:solidFill>
                  <a:prstClr val="black"/>
                </a:solidFill>
                <a:latin typeface="Calibri" panose="020F0502020204030204"/>
              </a:rPr>
              <a:t>The conditions in which we live explain in part why some Americans are healthier than others and why Americans in general are not as healthy as they could be.</a:t>
            </a:r>
          </a:p>
        </p:txBody>
      </p:sp>
    </p:spTree>
    <p:extLst>
      <p:ext uri="{BB962C8B-B14F-4D97-AF65-F5344CB8AC3E}">
        <p14:creationId xmlns:p14="http://schemas.microsoft.com/office/powerpoint/2010/main" val="3343935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24931</TotalTime>
  <Words>2549</Words>
  <Application>Microsoft Office PowerPoint</Application>
  <PresentationFormat>Widescreen</PresentationFormat>
  <Paragraphs>176</Paragraphs>
  <Slides>12</Slides>
  <Notes>0</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Times New Roman</vt:lpstr>
      <vt:lpstr>Verdana</vt:lpstr>
      <vt:lpstr>Wingdings</vt:lpstr>
      <vt:lpstr>Wingdings 3</vt:lpstr>
      <vt:lpstr>Ion</vt:lpstr>
      <vt:lpstr>PowerPoint Presentation</vt:lpstr>
      <vt:lpstr>Purpose </vt:lpstr>
      <vt:lpstr> Advanced Care Planning (ACP) </vt:lpstr>
      <vt:lpstr> DHCP Framework for Health Equity </vt:lpstr>
      <vt:lpstr> DHCP Health Equity Priorities </vt:lpstr>
      <vt:lpstr>Health Equity, Disparities &amp; Inequalities </vt:lpstr>
      <vt:lpstr>Underserved Communities </vt:lpstr>
      <vt:lpstr> Advanced Care Planning (ACP) </vt:lpstr>
      <vt:lpstr> Advanced Care Planning (ACP) </vt:lpstr>
      <vt:lpstr> Social Determinates of Health (SDOH) -5 Domains </vt:lpstr>
      <vt:lpstr> Advanced Care Planning (ACP) </vt:lpstr>
      <vt:lpstr> Advanced Care Planning (ACP) </vt:lpstr>
    </vt:vector>
  </TitlesOfParts>
  <Company>2020 Ponce de Leon Blvd, PH1, Coral Gables Florida, 33134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HEDIS and STARS 101</dc:title>
  <dc:creator>Ana Bermudez</dc:creator>
  <cp:lastModifiedBy>Alexandra Padron</cp:lastModifiedBy>
  <cp:revision>302</cp:revision>
  <dcterms:created xsi:type="dcterms:W3CDTF">2023-02-08T14:34:37Z</dcterms:created>
  <dcterms:modified xsi:type="dcterms:W3CDTF">2025-01-20T22:17:20Z</dcterms:modified>
</cp:coreProperties>
</file>